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30"/>
  </p:notesMasterIdLst>
  <p:handoutMasterIdLst>
    <p:handoutMasterId r:id="rId31"/>
  </p:handoutMasterIdLst>
  <p:sldIdLst>
    <p:sldId id="293" r:id="rId2"/>
    <p:sldId id="257" r:id="rId3"/>
    <p:sldId id="258" r:id="rId4"/>
    <p:sldId id="259" r:id="rId5"/>
    <p:sldId id="286" r:id="rId6"/>
    <p:sldId id="294" r:id="rId7"/>
    <p:sldId id="302" r:id="rId8"/>
    <p:sldId id="295" r:id="rId9"/>
    <p:sldId id="303" r:id="rId10"/>
    <p:sldId id="296" r:id="rId11"/>
    <p:sldId id="287" r:id="rId12"/>
    <p:sldId id="304" r:id="rId13"/>
    <p:sldId id="305" r:id="rId14"/>
    <p:sldId id="297" r:id="rId15"/>
    <p:sldId id="307" r:id="rId16"/>
    <p:sldId id="308" r:id="rId17"/>
    <p:sldId id="310" r:id="rId18"/>
    <p:sldId id="313" r:id="rId19"/>
    <p:sldId id="312" r:id="rId20"/>
    <p:sldId id="300" r:id="rId21"/>
    <p:sldId id="314" r:id="rId22"/>
    <p:sldId id="315" r:id="rId23"/>
    <p:sldId id="288" r:id="rId24"/>
    <p:sldId id="316" r:id="rId25"/>
    <p:sldId id="301" r:id="rId26"/>
    <p:sldId id="317" r:id="rId27"/>
    <p:sldId id="274" r:id="rId28"/>
    <p:sldId id="291" r:id="rId29"/>
  </p:sldIdLst>
  <p:sldSz cx="9144000" cy="6858000" type="screen4x3"/>
  <p:notesSz cx="6888163" cy="100203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6600FF"/>
    <a:srgbClr val="009999"/>
    <a:srgbClr val="FF6633"/>
    <a:srgbClr val="F8F8F8"/>
    <a:srgbClr val="FFFF99"/>
    <a:srgbClr val="FFFF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0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B3E358C-14CC-43CB-9DFD-28DF3BDB1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16" tIns="48308" rIns="96616" bIns="4830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A49F77D-A51F-4783-95CE-2FD58CA96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C14C7-6927-4E4D-AA66-85202E8DF734}" type="slidenum">
              <a:rPr lang="ru-RU">
                <a:latin typeface="Times New Roman" charset="0"/>
              </a:rPr>
              <a:pPr/>
              <a:t>1</a:t>
            </a:fld>
            <a:endParaRPr lang="ru-RU">
              <a:latin typeface="Times New Roman" charset="0"/>
            </a:endParaRPr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10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11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12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13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14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15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16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17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18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19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4BF0C-F178-426A-BA47-FFD20D5E6ADD}" type="slidenum">
              <a:rPr lang="ru-RU">
                <a:latin typeface="Times New Roman" charset="0"/>
              </a:rPr>
              <a:pPr/>
              <a:t>2</a:t>
            </a:fld>
            <a:endParaRPr lang="ru-RU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20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21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22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23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24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25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26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64A0C-C685-49E9-B02B-DAD4F84A6230}" type="slidenum">
              <a:rPr lang="ru-RU">
                <a:latin typeface="Times New Roman" charset="0"/>
              </a:rPr>
              <a:pPr/>
              <a:t>27</a:t>
            </a:fld>
            <a:endParaRPr lang="ru-RU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4BF0C-F178-426A-BA47-FFD20D5E6ADD}" type="slidenum">
              <a:rPr lang="ru-RU">
                <a:latin typeface="Times New Roman" charset="0"/>
              </a:rPr>
              <a:pPr/>
              <a:t>28</a:t>
            </a:fld>
            <a:endParaRPr lang="ru-RU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64A0C-C685-49E9-B02B-DAD4F84A6230}" type="slidenum">
              <a:rPr lang="ru-RU">
                <a:latin typeface="Times New Roman" charset="0"/>
              </a:rPr>
              <a:pPr/>
              <a:t>3</a:t>
            </a:fld>
            <a:endParaRPr lang="ru-RU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45E00-DCF4-4109-B486-FF62914679A8}" type="slidenum">
              <a:rPr lang="ru-RU">
                <a:latin typeface="Times New Roman" charset="0"/>
              </a:rPr>
              <a:pPr/>
              <a:t>4</a:t>
            </a:fld>
            <a:endParaRPr lang="ru-RU">
              <a:latin typeface="Times New Roman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5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6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7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8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C7F16-F74E-40C0-B837-037594702897}" type="slidenum">
              <a:rPr lang="ru-RU">
                <a:latin typeface="Times New Roman" charset="0"/>
              </a:rPr>
              <a:pPr/>
              <a:t>9</a:t>
            </a:fld>
            <a:endParaRPr lang="ru-RU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5723F-FB75-4B7D-9E20-6FDAB9D20DEC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4DC1E-D5E1-4A6D-87A8-C8154F3A5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08ABA-8C21-4BA6-BC9D-83FBBD30C715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8F49C-9C30-46FF-8D6A-931779B510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7E876-EC12-49F7-9100-A081B5B5ECC4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4628-89BA-41E3-A5AD-43ADE024F8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E92FF-CCCE-46E9-8CEF-00CD7E5380B3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00C7-BD10-4883-84F6-1FB16627B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F8EAF-F157-4B21-9D87-A9B953624F37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3F3D-CD60-482B-BDD7-495C36E45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28082-EA00-456D-B7F2-A7F57D9B033E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F1CD7-8CC4-414E-B5EC-11EADFEF83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E4239-53AD-47A4-9AC3-61436AA76797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4524C-212F-4005-804B-D8F97EC73E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06BE15-1D40-4BC7-A5B8-79310A610A2E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FA142-DC55-4F17-910D-996F237CDA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A69D8-58FB-4F5C-9DC5-78C5F9771950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237E2-219B-44E1-9F66-45C830F22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0B9F93-3657-4741-806B-566169A38B4D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CC5F8-F902-41BA-9DCE-CF4517A1AF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1E1C6-6075-4B29-B67C-69C8DF6DB02D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FAA36-EE16-4B28-B975-3F743C227E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ED9632-88E9-41E3-AFB1-A1A09838967F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E5717-E3AD-4058-90A5-8965B403CE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49D51-D720-413F-8F34-8EB9374C7CCE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3B55F-938C-4EB3-AB4D-E5F882F1E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BF7F65-416D-4C22-8195-08F7E4D7BDB3}" type="datetime1">
              <a:rPr lang="ru-RU" smtClean="0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8469F9-B4DF-45D0-9204-619358029A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28800"/>
          </a:xfrm>
          <a:gradFill>
            <a:gsLst>
              <a:gs pos="56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err="1" smtClean="0"/>
              <a:t>TurboFlyERP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Управление Техническими обслуживаниями и ремонтами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6019800"/>
            <a:ext cx="3276600" cy="838200"/>
          </a:xfrm>
          <a:gradFill>
            <a:gsLst>
              <a:gs pos="56000">
                <a:srgbClr val="FFFFFF">
                  <a:alpha val="85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ООО «ГАРНЕЦ»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2012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990600" cy="365125"/>
          </a:xfrm>
        </p:spPr>
        <p:txBody>
          <a:bodyPr/>
          <a:lstStyle/>
          <a:p>
            <a:pPr>
              <a:defRPr/>
            </a:pPr>
            <a:fld id="{BD5C3712-7076-4013-ACAE-A28E342B5214}" type="datetime1">
              <a:rPr lang="ru-RU"/>
              <a:pPr>
                <a:defRPr/>
              </a:pPr>
              <a:t>18.05.2012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4F8D2-202A-46BB-8DDD-942C4C7F0A0C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Рисунок 5" descr="КлючНаКлавиату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4807" y="2076436"/>
            <a:ext cx="5543733" cy="36865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Связь объектов с видами технического обслуживания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6858000" y="1524000"/>
            <a:ext cx="1905000" cy="4648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4800" dirty="0" smtClean="0"/>
              <a:t>В карточке объекта на закладке Регламентные работы определяется график проведения технических обслуживаний.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4800" dirty="0" smtClean="0"/>
              <a:t>Для планирования предусмотрена таблица в которой указываются виды регламентных работ, плановый срок начала работ, продолжительность работ, номер заявки в систему управления производством работ и дата завершения работ.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ru-RU" sz="4800" dirty="0" smtClean="0"/>
              <a:t>Поля колонки Работы имеют кнопку при нажатии на которую открывается справочник видов технического обслуживания из которого производится выбор необходимой записи.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TFERP_ТОиР_Объект_и_Регламен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0"/>
            <a:ext cx="6400800" cy="41985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сроков проведения </a:t>
            </a:r>
            <a:r>
              <a:rPr lang="ru-RU" b="1" dirty="0" err="1" smtClean="0"/>
              <a:t>ТОиР</a:t>
            </a:r>
            <a:endParaRPr lang="ru-RU" dirty="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133600"/>
            <a:ext cx="7086600" cy="3352800"/>
          </a:xfr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800" dirty="0" smtClean="0"/>
              <a:t>Основные задачи:</a:t>
            </a:r>
          </a:p>
          <a:p>
            <a:r>
              <a:rPr lang="ru-RU" sz="2800" dirty="0" smtClean="0"/>
              <a:t>Планировать сроки выполнения работ для каждого объекта технического обслуживания;</a:t>
            </a:r>
            <a:endParaRPr lang="ru-RU" sz="2800" b="1" dirty="0" smtClean="0"/>
          </a:p>
          <a:p>
            <a:r>
              <a:rPr lang="ru-RU" sz="2800" dirty="0" smtClean="0"/>
              <a:t>Составлять планы проведения работ по времени и по объектам с учетом потребностей и задач всего предприятия</a:t>
            </a:r>
            <a:endParaRPr lang="ru-RU" sz="280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Спецификация технического обслуживания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6858000" y="1524000"/>
            <a:ext cx="1905000" cy="38862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400" dirty="0" smtClean="0"/>
              <a:t>В справочнике видов технического обслуживания для каждого ТО в карточке ТМЦ имеется закладка "Спецификации". На этой закладке определяется состав работ для ТО.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dirty="0" smtClean="0"/>
              <a:t>На рисунке приведен состав работ для примера "Трехгодовой регламент трансформаторных подстанций". Пример включает шесть работ.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TFERP_ТОиР_Объект_и_Регламен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890349"/>
            <a:ext cx="6400800" cy="34658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Спецификация работы.</a:t>
            </a:r>
            <a:br>
              <a:rPr lang="ru-RU" b="1" dirty="0" smtClean="0"/>
            </a:br>
            <a:r>
              <a:rPr lang="ru-RU" b="1" dirty="0" smtClean="0"/>
              <a:t>Ресурсы </a:t>
            </a:r>
            <a:r>
              <a:rPr lang="ru-RU" b="1" dirty="0" err="1" smtClean="0"/>
              <a:t>ТОиР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152400" y="5562600"/>
            <a:ext cx="8458200" cy="685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400" dirty="0" smtClean="0"/>
              <a:t>В свою очередь, каждая работа является элементом справочника видов </a:t>
            </a:r>
            <a:r>
              <a:rPr lang="ru-RU" sz="1400" dirty="0" err="1" smtClean="0"/>
              <a:t>ТОиР</a:t>
            </a:r>
            <a:r>
              <a:rPr lang="ru-RU" sz="1400" dirty="0" smtClean="0"/>
              <a:t>. На закладке "Спецификации" работ определены ресурсы необходимые для выполнения работы.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TFERP_ТОиР_Объект_и_Регламент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855"/>
            <a:ext cx="8465370" cy="38853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Формирование заявок</a:t>
            </a:r>
            <a:endParaRPr lang="ru-RU" dirty="0"/>
          </a:p>
        </p:txBody>
      </p:sp>
      <p:pic>
        <p:nvPicPr>
          <p:cNvPr id="7" name="Рисунок 6" descr="TFERP_ТОиР_Объект_СформироватьЗая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81200"/>
            <a:ext cx="6781800" cy="3871028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086600" y="1524000"/>
            <a:ext cx="1905000" cy="464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карточке объекта на закладке Регламентные работы определяется график проведения технических обслуживаний.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нажатии кнопки «Сформировать Заявки» формируются заявки на выполнение работ.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600" dirty="0" smtClean="0">
                <a:latin typeface="+mn-lt"/>
                <a:cs typeface="+mn-cs"/>
              </a:rPr>
              <a:t>В колонке Заявка указываются номера сформированных документов.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Поля колонки Заявка имеют кнопку при нажатии на которую открывается бланк документа Заявка.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Картотека заявок</a:t>
            </a:r>
            <a:endParaRPr lang="ru-RU" dirty="0"/>
          </a:p>
        </p:txBody>
      </p:sp>
      <p:pic>
        <p:nvPicPr>
          <p:cNvPr id="7" name="Рисунок 6" descr="TFERP_ТОиР_Объект_СформироватьЗая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089699"/>
            <a:ext cx="6587056" cy="3549101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6934200" y="1524000"/>
            <a:ext cx="2057400" cy="434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Доступ</a:t>
            </a:r>
            <a:r>
              <a:rPr kumimoji="0" lang="ru-RU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картотеке Заявок можно получить и через панель управления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600" noProof="0" dirty="0" smtClean="0">
                <a:latin typeface="+mn-lt"/>
                <a:cs typeface="+mn-cs"/>
              </a:rPr>
              <a:t>На панели управления </a:t>
            </a:r>
            <a:r>
              <a:rPr lang="ru-RU" sz="5600" noProof="0" dirty="0" err="1" smtClean="0">
                <a:latin typeface="+mn-lt"/>
                <a:cs typeface="+mn-cs"/>
              </a:rPr>
              <a:t>ТОиР</a:t>
            </a:r>
            <a:r>
              <a:rPr lang="ru-RU" sz="5600" noProof="0" dirty="0" smtClean="0">
                <a:latin typeface="+mn-lt"/>
                <a:cs typeface="+mn-cs"/>
              </a:rPr>
              <a:t> имеется позиция «Заявка на регламентные работы». Эта позиция позволяет открыть картотеку сформированных Заявок.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Бланк Заявки</a:t>
            </a:r>
            <a:endParaRPr lang="ru-RU" dirty="0"/>
          </a:p>
        </p:txBody>
      </p:sp>
      <p:pic>
        <p:nvPicPr>
          <p:cNvPr id="7" name="Рисунок 6" descr="TFERP_ТОиР_Объект_СформироватьЗая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828800"/>
            <a:ext cx="6587056" cy="3165485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6934200" y="1524000"/>
            <a:ext cx="2057400" cy="35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просмотра и редактирования данных в программе имеется бланк – редактор картотеки Заявок.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600" dirty="0" smtClean="0">
                <a:latin typeface="+mn-lt"/>
                <a:cs typeface="+mn-cs"/>
              </a:rPr>
              <a:t>Бланк содержит поля для отображения и редактирования данных и элементы управления (кнопки, флаги, закладки, фреймы и др.)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ru-RU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закладке Движение имеется таблица в которой отображается состав работ.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04800" y="5105400"/>
            <a:ext cx="8686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таблице состава работ указывается код работы, наименование, объем,</a:t>
            </a:r>
            <a:r>
              <a:rPr kumimoji="0" lang="ru-RU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объект на котором выполняется работа и </a:t>
            </a:r>
            <a:r>
              <a:rPr kumimoji="0" lang="ru-RU" sz="5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Экземпляр работы</a:t>
            </a:r>
            <a:r>
              <a:rPr kumimoji="0" lang="ru-RU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600" baseline="0" dirty="0" smtClean="0">
                <a:latin typeface="+mn-lt"/>
                <a:cs typeface="+mn-cs"/>
              </a:rPr>
              <a:t>Экземпляр</a:t>
            </a:r>
            <a:r>
              <a:rPr lang="ru-RU" sz="5600" dirty="0" smtClean="0">
                <a:latin typeface="+mn-lt"/>
                <a:cs typeface="+mn-cs"/>
              </a:rPr>
              <a:t> работы это конкретная работа на конкретном объекте в конкретное время с привлечением конкретных ресурсов. В программе формируется картотека экземпляров работ. Доступ к картотеке возможен через кнопку в полях колонки Экземпляр ТМЦ.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79248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Экземпляр работы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Рисунок 6" descr="TFERP_ТОиР_Объект_СформироватьЗая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828800"/>
            <a:ext cx="8189343" cy="2438400"/>
          </a:xfrm>
          <a:prstGeom prst="rect">
            <a:avLst/>
          </a:prstGeom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228600" y="4267200"/>
            <a:ext cx="86868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dirty="0" smtClean="0"/>
              <a:t>Для определения сроков выполнения работ нужно открыть бланк Экземпляра работ и указать дату начала работ в полях </a:t>
            </a:r>
            <a:r>
              <a:rPr lang="ru-RU" b="1" dirty="0" smtClean="0"/>
              <a:t>Дата Заказа</a:t>
            </a:r>
            <a:r>
              <a:rPr lang="ru-RU" dirty="0" smtClean="0"/>
              <a:t> и </a:t>
            </a:r>
            <a:r>
              <a:rPr lang="ru-RU" b="1" dirty="0" smtClean="0"/>
              <a:t>Возможное начало</a:t>
            </a:r>
            <a:r>
              <a:rPr lang="ru-RU" dirty="0" smtClean="0"/>
              <a:t>, а окончания работ в поле </a:t>
            </a:r>
            <a:r>
              <a:rPr lang="ru-RU" b="1" dirty="0" smtClean="0"/>
              <a:t>Дата Готовности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7924800" cy="685800"/>
          </a:xfrm>
        </p:spPr>
        <p:txBody>
          <a:bodyPr>
            <a:normAutofit/>
          </a:bodyPr>
          <a:lstStyle/>
          <a:p>
            <a:pPr lvl="0" algn="ctr">
              <a:buNone/>
              <a:defRPr/>
            </a:pPr>
            <a:r>
              <a:rPr lang="ru-RU" dirty="0" smtClean="0"/>
              <a:t>Задача контроля</a:t>
            </a:r>
            <a:endParaRPr lang="ru-RU" dirty="0"/>
          </a:p>
        </p:txBody>
      </p:sp>
      <p:pic>
        <p:nvPicPr>
          <p:cNvPr id="7" name="Рисунок 6" descr="TFERP_ТОиР_Объект_СформироватьЗая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9" y="1828800"/>
            <a:ext cx="8189345" cy="2438400"/>
          </a:xfrm>
          <a:prstGeom prst="rect">
            <a:avLst/>
          </a:prstGeom>
        </p:spPr>
      </p:pic>
      <p:sp>
        <p:nvSpPr>
          <p:cNvPr id="9" name="Текст 5"/>
          <p:cNvSpPr txBox="1">
            <a:spLocks/>
          </p:cNvSpPr>
          <p:nvPr/>
        </p:nvSpPr>
        <p:spPr>
          <a:xfrm>
            <a:off x="228600" y="4267200"/>
            <a:ext cx="8686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lv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dirty="0" smtClean="0"/>
              <a:t>Каждый </a:t>
            </a:r>
            <a:r>
              <a:rPr lang="ru-RU" b="1" dirty="0" smtClean="0"/>
              <a:t>Экземпляр работы </a:t>
            </a:r>
            <a:r>
              <a:rPr lang="ru-RU" dirty="0" smtClean="0"/>
              <a:t>является </a:t>
            </a:r>
            <a:r>
              <a:rPr lang="ru-RU" b="1" dirty="0" smtClean="0"/>
              <a:t>Задачей</a:t>
            </a:r>
            <a:r>
              <a:rPr lang="ru-RU" dirty="0" smtClean="0"/>
              <a:t> Управления проектами и Контроля. </a:t>
            </a:r>
          </a:p>
          <a:p>
            <a:pPr lv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dirty="0" smtClean="0"/>
              <a:t>Для того, чтобы Экземпляр Работы был в программе зафиксирован как задача управления проектами нужно установить флаг </a:t>
            </a:r>
            <a:r>
              <a:rPr lang="ru-RU" b="1" dirty="0" smtClean="0"/>
              <a:t>Активирован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7924800" cy="6858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Управление проектами. Картотека Задач/Экземпляров</a:t>
            </a:r>
            <a:endParaRPr lang="ru-RU" dirty="0"/>
          </a:p>
        </p:txBody>
      </p:sp>
      <p:pic>
        <p:nvPicPr>
          <p:cNvPr id="7" name="Рисунок 6" descr="TFERP_ТОиР_Объект_СформироватьЗаяв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28800"/>
            <a:ext cx="8458200" cy="3294115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457200" y="5181600"/>
            <a:ext cx="8534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600" dirty="0" smtClean="0">
                <a:latin typeface="+mn-lt"/>
                <a:cs typeface="+mn-cs"/>
              </a:rPr>
              <a:t>Задачи (Экземпляры работ) хранятся в картотеке.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Доступ</a:t>
            </a:r>
            <a:r>
              <a:rPr kumimoji="0" lang="ru-RU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записям картотеки возможен из системы управления проектами.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2000"/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3505200"/>
            <a:ext cx="8229600" cy="2743200"/>
          </a:xfrm>
          <a:gradFill>
            <a:gsLst>
              <a:gs pos="2500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44500"/>
                  <a:satMod val="160000"/>
                  <a:alpha val="54000"/>
                </a:schemeClr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2400" dirty="0" smtClean="0"/>
              <a:t> </a:t>
            </a:r>
            <a:r>
              <a:rPr lang="en-US" sz="2400" b="1" dirty="0" err="1" smtClean="0"/>
              <a:t>TurboFlyERP</a:t>
            </a:r>
            <a:r>
              <a:rPr lang="ru-RU" sz="2400" b="1" dirty="0" smtClean="0"/>
              <a:t>.</a:t>
            </a:r>
            <a:r>
              <a:rPr lang="ru-RU" sz="2400" b="1" dirty="0" err="1" smtClean="0"/>
              <a:t>ТОиР</a:t>
            </a:r>
            <a:r>
              <a:rPr lang="ru-RU" sz="2400" dirty="0" smtClean="0"/>
              <a:t>—это </a:t>
            </a:r>
            <a:r>
              <a:rPr lang="ru-RU" sz="2400" dirty="0"/>
              <a:t>информационная система для автоматизации </a:t>
            </a:r>
            <a:r>
              <a:rPr lang="ru-RU" sz="2400" dirty="0" smtClean="0"/>
              <a:t>управления техническими обслуживаниями и ремонтами производственных фондов предприятия. </a:t>
            </a:r>
            <a:r>
              <a:rPr lang="ru-RU" sz="2400" dirty="0"/>
              <a:t>Система позволяет выполнить комплексную автоматизацию всех </a:t>
            </a:r>
            <a:r>
              <a:rPr lang="ru-RU" sz="2400" dirty="0" smtClean="0"/>
              <a:t>этапов работ по </a:t>
            </a:r>
            <a:r>
              <a:rPr lang="ru-RU" sz="2400" dirty="0" err="1" smtClean="0"/>
              <a:t>ТОиР</a:t>
            </a:r>
            <a:r>
              <a:rPr lang="ru-RU" sz="2400" dirty="0" smtClean="0"/>
              <a:t> от планирования до контроля исполнения и анализа эффективности.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ru-RU" sz="2400" b="1" dirty="0" smtClean="0"/>
              <a:t>Система построена на современной эффективной платформе Турбо9 и является частью системы управления ресурсами предприятия </a:t>
            </a:r>
            <a:r>
              <a:rPr lang="en-US" sz="2400" b="1" dirty="0" err="1" smtClean="0"/>
              <a:t>TurboFlyERP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8DFA4-7103-41E2-96BA-E4506E924660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5E5C-F189-44A5-8136-7B530012FD74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153400" cy="609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Состояние дел (задач)</a:t>
            </a:r>
            <a:endParaRPr lang="ru-RU" dirty="0"/>
          </a:p>
        </p:txBody>
      </p:sp>
      <p:pic>
        <p:nvPicPr>
          <p:cNvPr id="7" name="Рисунок 6" descr="TFERP_ТОиР_УправлениеПроектамиСостояниеДе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9144000" cy="3292648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0" y="4800600"/>
            <a:ext cx="91440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600" dirty="0" smtClean="0">
                <a:latin typeface="+mn-lt"/>
                <a:cs typeface="+mn-cs"/>
              </a:rPr>
              <a:t>Система Управление Проектами имеет в своем составе отчет Состояние Дел. Отчет позволяет получить список дел (задач) с заданными параметрами. Так указав Группу </a:t>
            </a:r>
            <a:r>
              <a:rPr lang="ru-RU" sz="5600" dirty="0" err="1" smtClean="0">
                <a:latin typeface="+mn-lt"/>
                <a:cs typeface="+mn-cs"/>
              </a:rPr>
              <a:t>ТОиР</a:t>
            </a:r>
            <a:r>
              <a:rPr lang="ru-RU" sz="5600" dirty="0" smtClean="0">
                <a:latin typeface="+mn-lt"/>
                <a:cs typeface="+mn-cs"/>
              </a:rPr>
              <a:t>, номер заказа и Объект, получим список задач по регламенту трансформаторной подстанции. В бланке отчета имеется кнопка </a:t>
            </a:r>
            <a:r>
              <a:rPr lang="ru-RU" sz="5600" dirty="0" err="1" smtClean="0">
                <a:latin typeface="+mn-lt"/>
                <a:cs typeface="+mn-cs"/>
              </a:rPr>
              <a:t>Гант</a:t>
            </a:r>
            <a:r>
              <a:rPr lang="ru-RU" sz="5600" dirty="0" smtClean="0">
                <a:latin typeface="+mn-lt"/>
                <a:cs typeface="+mn-cs"/>
              </a:rPr>
              <a:t>. При нажатии кнопки открывается программа </a:t>
            </a:r>
            <a:r>
              <a:rPr lang="en-US" sz="5600" dirty="0" smtClean="0">
                <a:latin typeface="+mn-lt"/>
                <a:cs typeface="+mn-cs"/>
              </a:rPr>
              <a:t>GanttProject</a:t>
            </a:r>
            <a:r>
              <a:rPr lang="ru-RU" sz="5600" dirty="0" smtClean="0">
                <a:latin typeface="+mn-lt"/>
                <a:cs typeface="+mn-cs"/>
              </a:rPr>
              <a:t> и в нее экспортируется проект проведения регламентных работ. 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153400" cy="6096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Диаграмма </a:t>
            </a:r>
            <a:r>
              <a:rPr lang="ru-RU" dirty="0" err="1" smtClean="0"/>
              <a:t>Ганта</a:t>
            </a:r>
            <a:endParaRPr lang="ru-RU" dirty="0"/>
          </a:p>
        </p:txBody>
      </p:sp>
      <p:pic>
        <p:nvPicPr>
          <p:cNvPr id="7" name="Рисунок 6" descr="GanttProjectТрехгодовойРегламент20111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76400"/>
            <a:ext cx="9144000" cy="3703598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0" y="5410200"/>
            <a:ext cx="9144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lvl="0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5400" dirty="0" smtClean="0"/>
              <a:t>Программа </a:t>
            </a:r>
            <a:r>
              <a:rPr lang="en-US" sz="5400" dirty="0" smtClean="0"/>
              <a:t>GanttProject </a:t>
            </a:r>
            <a:r>
              <a:rPr lang="ru-RU" sz="5400" dirty="0" smtClean="0"/>
              <a:t>позволяет просматривать проект в виде диаграмм </a:t>
            </a:r>
            <a:r>
              <a:rPr lang="ru-RU" sz="5400" dirty="0" err="1" smtClean="0"/>
              <a:t>Ганта</a:t>
            </a:r>
            <a:r>
              <a:rPr lang="ru-RU" sz="5400" dirty="0" smtClean="0"/>
              <a:t> с отображением критического пути (заштрихованные задачи) </a:t>
            </a:r>
            <a:r>
              <a:rPr lang="ru-RU" sz="5600" dirty="0" smtClean="0">
                <a:latin typeface="+mn-lt"/>
                <a:cs typeface="+mn-cs"/>
              </a:rPr>
              <a:t>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работ на объекте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8153400" cy="609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PERT </a:t>
            </a:r>
            <a:r>
              <a:rPr lang="ru-RU" dirty="0" smtClean="0"/>
              <a:t>диаграмма</a:t>
            </a:r>
            <a:endParaRPr lang="ru-RU" dirty="0"/>
          </a:p>
        </p:txBody>
      </p:sp>
      <p:pic>
        <p:nvPicPr>
          <p:cNvPr id="7" name="Рисунок 6" descr="GanttProjectТрехгодовойРегламент20111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9491" y="1676400"/>
            <a:ext cx="6885017" cy="3703598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1143000" y="5334000"/>
            <a:ext cx="6858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ctr" fontAlgn="auto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+mj-lt"/>
              </a:rPr>
              <a:t>и в виде </a:t>
            </a:r>
            <a:r>
              <a:rPr lang="en-US" sz="4000" dirty="0" smtClean="0">
                <a:latin typeface="+mj-lt"/>
              </a:rPr>
              <a:t>PERT </a:t>
            </a:r>
            <a:r>
              <a:rPr lang="ru-RU" sz="4000" dirty="0" smtClean="0">
                <a:latin typeface="+mj-lt"/>
              </a:rPr>
              <a:t>диаграмм</a:t>
            </a:r>
            <a:r>
              <a:rPr lang="ru-RU" sz="4000" dirty="0" smtClean="0">
                <a:latin typeface="+mj-lt"/>
                <a:cs typeface="+mn-cs"/>
              </a:rPr>
              <a:t>. 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ресурсов для проведения </a:t>
            </a:r>
            <a:r>
              <a:rPr lang="ru-RU" b="1" dirty="0" err="1" smtClean="0"/>
              <a:t>ТОиР</a:t>
            </a:r>
            <a:endParaRPr lang="ru-RU" dirty="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8610600" cy="2514600"/>
          </a:xfr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/>
              <a:t>Следующим важным этапом работ по управлению </a:t>
            </a:r>
            <a:r>
              <a:rPr lang="ru-RU" sz="2800" dirty="0" err="1" smtClean="0"/>
              <a:t>ТОиР</a:t>
            </a:r>
            <a:r>
              <a:rPr lang="ru-RU" sz="2800" dirty="0" smtClean="0"/>
              <a:t> является планирование ресурсов предприятия (материалы, оборудование, персонал, финансы и т.д.) для проведения технических обслуживание и ремонтов объектов.</a:t>
            </a:r>
          </a:p>
          <a:p>
            <a:endParaRPr lang="ru-RU" sz="280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ресурсов для проведения </a:t>
            </a:r>
            <a:r>
              <a:rPr lang="ru-RU" b="1" dirty="0" err="1" smtClean="0"/>
              <a:t>ТОиР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80898" name="Picture 2" descr="C:\Users\LMA2006\AppData\Local\Temp\HS6ClipImage_4f97e98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0"/>
            <a:ext cx="5791200" cy="4792179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447800"/>
            <a:ext cx="4800600" cy="533400"/>
          </a:xfr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800" dirty="0" smtClean="0"/>
              <a:t>Планирование персонала.</a:t>
            </a:r>
          </a:p>
          <a:p>
            <a:endParaRPr lang="ru-RU" sz="28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400800" y="2057400"/>
            <a:ext cx="2438400" cy="1676400"/>
          </a:xfrm>
          <a:prstGeom prst="wedgeRectCallout">
            <a:avLst>
              <a:gd name="adj1" fmla="val -93582"/>
              <a:gd name="adj2" fmla="val 740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заголовке каждой задаче можно указать загрузку персонала для выполнения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400800" y="4038600"/>
            <a:ext cx="2438400" cy="1676400"/>
          </a:xfrm>
          <a:prstGeom prst="wedgeRectCallout">
            <a:avLst>
              <a:gd name="adj1" fmla="val -183098"/>
              <a:gd name="adj2" fmla="val 3183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специальных полях определяются исполнители задачи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MA2006\AppData\Local\Temp\HS6ClipImage_4f97ecb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7543800" cy="4245208"/>
          </a:xfrm>
          <a:prstGeom prst="rect">
            <a:avLst/>
          </a:prstGeom>
          <a:noFill/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Планирование ресурсов для проведения </a:t>
            </a:r>
            <a:r>
              <a:rPr lang="ru-RU" b="1" dirty="0" err="1" smtClean="0"/>
              <a:t>ТОиР</a:t>
            </a:r>
            <a:endParaRPr lang="ru-RU" dirty="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5410200"/>
            <a:ext cx="7543800" cy="914400"/>
          </a:xfr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>
            <a:normAutofit fontScale="55000" lnSpcReduction="20000"/>
          </a:bodyPr>
          <a:lstStyle/>
          <a:p>
            <a:pPr marL="180000" indent="0">
              <a:buNone/>
            </a:pPr>
            <a:r>
              <a:rPr lang="ru-RU" sz="2800" dirty="0" smtClean="0"/>
              <a:t>В системе Управления проектами имеется отчет для оценки загрузки сотрудников. Отчет позволяет видеть какие сотрудники задействованы в задачах проекта и какова их загруженность.  Отчет строится на основании данных указанных в карточках Экземпляров работ.</a:t>
            </a:r>
            <a:endParaRPr lang="ru-RU" sz="280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133600" y="1447800"/>
            <a:ext cx="4800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Отчет о загрузке персонала.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Задачи управления </a:t>
            </a:r>
            <a:r>
              <a:rPr lang="ru-RU" b="1" dirty="0" err="1" smtClean="0"/>
              <a:t>ТОиР</a:t>
            </a:r>
            <a:endParaRPr lang="ru-RU" dirty="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610600" cy="4038600"/>
          </a:xfr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800" dirty="0" smtClean="0"/>
              <a:t>В презентации рассмотрены процессы имеющие особенности в управлении </a:t>
            </a:r>
            <a:r>
              <a:rPr lang="ru-RU" sz="2800" dirty="0" err="1" smtClean="0"/>
              <a:t>ТОиР</a:t>
            </a:r>
            <a:r>
              <a:rPr lang="ru-RU" sz="2800" dirty="0" smtClean="0"/>
              <a:t>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800" dirty="0" smtClean="0"/>
              <a:t>Процессы финансового планирования и </a:t>
            </a:r>
            <a:r>
              <a:rPr lang="ru-RU" sz="2800" dirty="0" err="1" smtClean="0"/>
              <a:t>бюджетирования</a:t>
            </a:r>
            <a:r>
              <a:rPr lang="ru-RU" sz="2800" dirty="0" smtClean="0"/>
              <a:t>, управления ресурсами, бухгалтерского учета, налогового учета  могут быть автоматизированы в соответствии рекомендациями методической документации программ </a:t>
            </a:r>
            <a:r>
              <a:rPr lang="en-US" sz="2800" dirty="0" err="1" smtClean="0"/>
              <a:t>TurboFlyERP</a:t>
            </a:r>
            <a:r>
              <a:rPr lang="en-US" sz="2800" dirty="0" smtClean="0"/>
              <a:t> </a:t>
            </a:r>
            <a:r>
              <a:rPr lang="ru-RU" sz="2800" dirty="0" smtClean="0"/>
              <a:t>и Турбо9</a:t>
            </a:r>
            <a:r>
              <a:rPr lang="en-US" sz="2800" dirty="0" smtClean="0"/>
              <a:t>.</a:t>
            </a:r>
            <a:r>
              <a:rPr lang="ru-RU" sz="2800" dirty="0" smtClean="0"/>
              <a:t>Бухгалтерия</a:t>
            </a:r>
            <a:endParaRPr lang="ru-RU" sz="280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8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91400" cy="457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/>
              <a:t>Программа позволяет решать следующие задачи:</a:t>
            </a:r>
          </a:p>
        </p:txBody>
      </p:sp>
      <p:sp>
        <p:nvSpPr>
          <p:cNvPr id="6174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762000"/>
            <a:ext cx="8382000" cy="5410200"/>
          </a:xfrm>
          <a:solidFill>
            <a:schemeClr val="accent2">
              <a:lumMod val="20000"/>
              <a:lumOff val="80000"/>
              <a:alpha val="69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500" dirty="0" smtClean="0"/>
              <a:t>организовать управление процессами технического обслуживания и ремонта основных фондов предприятия; </a:t>
            </a:r>
          </a:p>
          <a:p>
            <a:r>
              <a:rPr lang="ru-RU" sz="1500" dirty="0" smtClean="0"/>
              <a:t>вести учет объектов технического обслуживания и ремонтов; </a:t>
            </a:r>
          </a:p>
          <a:p>
            <a:r>
              <a:rPr lang="ru-RU" sz="1500" dirty="0" smtClean="0"/>
              <a:t>вести справочник видов технического обслуживания; </a:t>
            </a:r>
          </a:p>
          <a:p>
            <a:r>
              <a:rPr lang="ru-RU" sz="1500" dirty="0" smtClean="0"/>
              <a:t>осуществлять ведение базы данных внутренних нормативов на выполнение работ; </a:t>
            </a:r>
          </a:p>
          <a:p>
            <a:r>
              <a:rPr lang="ru-RU" sz="1500" dirty="0" smtClean="0"/>
              <a:t>выполнять построение календарных планов технического обслуживания и ремонтов объектов; </a:t>
            </a:r>
          </a:p>
          <a:p>
            <a:r>
              <a:rPr lang="ru-RU" sz="1500" dirty="0" smtClean="0"/>
              <a:t>выполнять планирование ресурсов для проведения технических обслуживаний и ремонтов: материалов, оборудования, техники, персонала, денежных средств; </a:t>
            </a:r>
          </a:p>
          <a:p>
            <a:r>
              <a:rPr lang="ru-RU" sz="1500" dirty="0" smtClean="0"/>
              <a:t>планировать участие сторонних организаций в проведении </a:t>
            </a:r>
            <a:r>
              <a:rPr lang="ru-RU" sz="1500" dirty="0" err="1" smtClean="0"/>
              <a:t>ТОиР</a:t>
            </a:r>
            <a:r>
              <a:rPr lang="ru-RU" sz="1500" dirty="0" smtClean="0"/>
              <a:t>, управлять договорами со сторонними организациями</a:t>
            </a:r>
          </a:p>
          <a:p>
            <a:r>
              <a:rPr lang="ru-RU" sz="1500" dirty="0" smtClean="0"/>
              <a:t>вести учет взаиморасчетов со сторонними организациями; </a:t>
            </a:r>
          </a:p>
          <a:p>
            <a:r>
              <a:rPr lang="ru-RU" sz="1500" dirty="0" smtClean="0"/>
              <a:t>формировать финансовые планы; </a:t>
            </a:r>
          </a:p>
          <a:p>
            <a:r>
              <a:rPr lang="ru-RU" sz="1500" dirty="0" smtClean="0"/>
              <a:t>формировать наряды на выполнение работы; </a:t>
            </a:r>
          </a:p>
          <a:p>
            <a:r>
              <a:rPr lang="ru-RU" sz="1500" dirty="0" smtClean="0"/>
              <a:t>организовать учет материалов и товарно-материальных ценностей, управлять движением материалов; </a:t>
            </a:r>
          </a:p>
          <a:p>
            <a:r>
              <a:rPr lang="ru-RU" sz="1500" dirty="0" smtClean="0"/>
              <a:t>организовать управление и учет работы оборудования и приборов; </a:t>
            </a:r>
          </a:p>
          <a:p>
            <a:r>
              <a:rPr lang="ru-RU" sz="1500" dirty="0" smtClean="0"/>
              <a:t>организовать управление персоналом организации; </a:t>
            </a:r>
          </a:p>
          <a:p>
            <a:r>
              <a:rPr lang="ru-RU" sz="1500" dirty="0" smtClean="0"/>
              <a:t>вести учет выполненных работ и затрат на производство; </a:t>
            </a:r>
          </a:p>
          <a:p>
            <a:r>
              <a:rPr lang="ru-RU" sz="1500" dirty="0" smtClean="0"/>
              <a:t>формировать бюджеты для объекта, участка, цеха, организации или всей группы организаций, управлять исполнением бюджетов; </a:t>
            </a:r>
          </a:p>
          <a:p>
            <a:r>
              <a:rPr lang="ru-RU" sz="1500" dirty="0" smtClean="0"/>
              <a:t>выполнять финансовый анализ деятельности организации; 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44C57-48B2-4D6D-A6DE-37C1580604D4}" type="datetime1">
              <a:rPr lang="ru-RU"/>
              <a:pPr>
                <a:defRPr/>
              </a:pPr>
              <a:t>18.05.2012</a:t>
            </a:fld>
            <a:endParaRPr lang="ru-RU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2DE02-E1F8-40B0-9745-86B7EB6590A3}" type="slidenum">
              <a:rPr lang="ru-RU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2000"/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3048000"/>
            <a:ext cx="8229600" cy="3352800"/>
          </a:xfrm>
          <a:gradFill>
            <a:gsLst>
              <a:gs pos="25000">
                <a:schemeClr val="accent1">
                  <a:tint val="66000"/>
                  <a:satMod val="160000"/>
                  <a:alpha val="83000"/>
                </a:schemeClr>
              </a:gs>
              <a:gs pos="0">
                <a:schemeClr val="accent1">
                  <a:tint val="44500"/>
                  <a:satMod val="160000"/>
                  <a:alpha val="54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3600" b="1" dirty="0" smtClean="0"/>
              <a:t>Основные преимущества</a:t>
            </a:r>
            <a:r>
              <a:rPr lang="ru-RU" sz="3000" b="1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Эффективное управление процессами </a:t>
            </a:r>
            <a:r>
              <a:rPr lang="ru-RU" dirty="0" err="1" smtClean="0"/>
              <a:t>ТОиР</a:t>
            </a:r>
            <a:r>
              <a:rPr lang="ru-RU" dirty="0" smtClean="0"/>
              <a:t> на предприятии позволяет экономить до 30% средств направляемых на поддержание оборудования в технически исправном состоянии</a:t>
            </a:r>
            <a:r>
              <a:rPr lang="ru-RU" b="1" dirty="0" smtClean="0"/>
              <a:t>.</a:t>
            </a:r>
            <a:endParaRPr lang="ru-RU" b="1" dirty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8DFA4-7103-41E2-96BA-E4506E924660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85E5C-F189-44A5-8136-7B530012FD74}" type="slidenum">
              <a:rPr lang="ru-RU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Rectangle 28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91400" cy="457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/>
              <a:t>Программа позволяет решать следующие задачи: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44C57-48B2-4D6D-A6DE-37C1580604D4}" type="datetime1">
              <a:rPr lang="ru-RU"/>
              <a:pPr>
                <a:defRPr/>
              </a:pPr>
              <a:t>18.05.2012</a:t>
            </a:fld>
            <a:endParaRPr lang="ru-RU" dirty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2DE02-E1F8-40B0-9745-86B7EB6590A3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905000" y="1164847"/>
            <a:ext cx="5419861" cy="5312155"/>
            <a:chOff x="3200400" y="1905000"/>
            <a:chExt cx="4267200" cy="4300538"/>
          </a:xfrm>
        </p:grpSpPr>
        <p:sp>
          <p:nvSpPr>
            <p:cNvPr id="8" name="AutoShape 49"/>
            <p:cNvSpPr>
              <a:spLocks noChangeArrowheads="1"/>
            </p:cNvSpPr>
            <p:nvPr/>
          </p:nvSpPr>
          <p:spPr bwMode="auto">
            <a:xfrm flipH="1">
              <a:off x="3200400" y="1905000"/>
              <a:ext cx="4267200" cy="4300538"/>
            </a:xfrm>
            <a:custGeom>
              <a:avLst/>
              <a:gdLst>
                <a:gd name="G0" fmla="+- -5898240 0 0"/>
                <a:gd name="G1" fmla="+- -8729395 0 0"/>
                <a:gd name="G2" fmla="+- -5898240 0 -8729395"/>
                <a:gd name="G3" fmla="+- 10800 0 0"/>
                <a:gd name="G4" fmla="+- 0 0 -589824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00 0 0"/>
                <a:gd name="G9" fmla="+- 0 0 -8729395"/>
                <a:gd name="G10" fmla="+- 8100 0 2700"/>
                <a:gd name="G11" fmla="cos G10 -5898240"/>
                <a:gd name="G12" fmla="sin G10 -5898240"/>
                <a:gd name="G13" fmla="cos 13500 -5898240"/>
                <a:gd name="G14" fmla="sin 13500 -5898240"/>
                <a:gd name="G15" fmla="+- G11 10800 0"/>
                <a:gd name="G16" fmla="+- G12 10800 0"/>
                <a:gd name="G17" fmla="+- G13 10800 0"/>
                <a:gd name="G18" fmla="+- G14 10800 0"/>
                <a:gd name="G19" fmla="*/ 8100 1 2"/>
                <a:gd name="G20" fmla="+- G19 5400 0"/>
                <a:gd name="G21" fmla="cos G20 -5898240"/>
                <a:gd name="G22" fmla="sin G20 -5898240"/>
                <a:gd name="G23" fmla="+- G21 10800 0"/>
                <a:gd name="G24" fmla="+- G12 G23 G22"/>
                <a:gd name="G25" fmla="+- G22 G23 G11"/>
                <a:gd name="G26" fmla="cos 10800 -5898240"/>
                <a:gd name="G27" fmla="sin 10800 -5898240"/>
                <a:gd name="G28" fmla="cos 8100 -5898240"/>
                <a:gd name="G29" fmla="sin 8100 -589824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729395"/>
                <a:gd name="G36" fmla="sin G34 -8729395"/>
                <a:gd name="G37" fmla="+/ -8729395 -589824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00 G39"/>
                <a:gd name="G43" fmla="sin 81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6824 w 21600"/>
                <a:gd name="T5" fmla="*/ 758 h 21600"/>
                <a:gd name="T6" fmla="*/ 4331 w 21600"/>
                <a:gd name="T7" fmla="*/ 3911 h 21600"/>
                <a:gd name="T8" fmla="*/ 7818 w 21600"/>
                <a:gd name="T9" fmla="*/ 3268 h 21600"/>
                <a:gd name="T10" fmla="*/ 10799 w 21600"/>
                <a:gd name="T11" fmla="*/ -2700 h 21600"/>
                <a:gd name="T12" fmla="*/ 14849 w 21600"/>
                <a:gd name="T13" fmla="*/ 1350 h 21600"/>
                <a:gd name="T14" fmla="*/ 10799 w 21600"/>
                <a:gd name="T15" fmla="*/ 54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99" y="2700"/>
                  </a:moveTo>
                  <a:cubicBezTo>
                    <a:pt x="8739" y="2700"/>
                    <a:pt x="6756" y="3485"/>
                    <a:pt x="5255" y="4895"/>
                  </a:cubicBezTo>
                  <a:lnTo>
                    <a:pt x="3406" y="2927"/>
                  </a:lnTo>
                  <a:cubicBezTo>
                    <a:pt x="5409" y="1046"/>
                    <a:pt x="8053" y="0"/>
                    <a:pt x="10799" y="0"/>
                  </a:cubicBezTo>
                  <a:lnTo>
                    <a:pt x="10799" y="-2700"/>
                  </a:lnTo>
                  <a:lnTo>
                    <a:pt x="14849" y="1350"/>
                  </a:lnTo>
                  <a:lnTo>
                    <a:pt x="10799" y="5400"/>
                  </a:lnTo>
                  <a:lnTo>
                    <a:pt x="10799" y="2700"/>
                  </a:lnTo>
                  <a:close/>
                </a:path>
              </a:pathLst>
            </a:custGeom>
            <a:solidFill>
              <a:srgbClr val="CCFFCC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wrap="none" anchor="ctr" anchorCtr="1">
              <a:flatTx/>
            </a:bodyPr>
            <a:lstStyle/>
            <a:p>
              <a:pPr algn="ctr" eaLnBrk="0" hangingPunct="0">
                <a:defRPr/>
              </a:pPr>
              <a:r>
                <a:rPr kumimoji="1"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Задачи</a:t>
              </a:r>
            </a:p>
            <a:p>
              <a:pPr algn="ctr" eaLnBrk="0" hangingPunct="0">
                <a:defRPr/>
              </a:pPr>
              <a:r>
                <a:rPr kumimoji="1" lang="ru-RU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управления</a:t>
              </a:r>
              <a:endParaRPr kumimoji="1" lang="ru-RU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algn="ctr" eaLnBrk="0" hangingPunct="0">
                <a:defRPr/>
              </a:pPr>
              <a:r>
                <a:rPr kumimoji="1" lang="ru-RU" b="1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ТОиР</a:t>
              </a:r>
              <a:endParaRPr kumimoji="1" lang="en-US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" name="AutoShape 50"/>
            <p:cNvSpPr>
              <a:spLocks noChangeArrowheads="1"/>
            </p:cNvSpPr>
            <p:nvPr/>
          </p:nvSpPr>
          <p:spPr bwMode="auto">
            <a:xfrm flipH="1">
              <a:off x="3200400" y="1905000"/>
              <a:ext cx="4267200" cy="4300538"/>
            </a:xfrm>
            <a:custGeom>
              <a:avLst/>
              <a:gdLst>
                <a:gd name="T0" fmla="*/ 4149 w 21600"/>
                <a:gd name="T1" fmla="*/ 2285258 h 21600"/>
                <a:gd name="T2" fmla="*/ 444302 w 21600"/>
                <a:gd name="T3" fmla="*/ 2951244 h 21600"/>
                <a:gd name="T4" fmla="*/ 536363 w 21600"/>
                <a:gd name="T5" fmla="*/ 2251411 h 21600"/>
                <a:gd name="T6" fmla="*/ -403013 w 21600"/>
                <a:gd name="T7" fmla="*/ 1319628 h 21600"/>
                <a:gd name="T8" fmla="*/ 605310 w 21600"/>
                <a:gd name="T9" fmla="*/ 801772 h 21600"/>
                <a:gd name="T10" fmla="*/ 1118955 w 21600"/>
                <a:gd name="T11" fmla="*/ 181797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3096" y="8296"/>
                  </a:moveTo>
                  <a:cubicBezTo>
                    <a:pt x="2833" y="9105"/>
                    <a:pt x="2700" y="9950"/>
                    <a:pt x="2700" y="10799"/>
                  </a:cubicBezTo>
                  <a:cubicBezTo>
                    <a:pt x="2699" y="11992"/>
                    <a:pt x="2963" y="13169"/>
                    <a:pt x="3470" y="14248"/>
                  </a:cubicBezTo>
                  <a:lnTo>
                    <a:pt x="1027" y="15398"/>
                  </a:lnTo>
                  <a:cubicBezTo>
                    <a:pt x="350" y="13959"/>
                    <a:pt x="0" y="12389"/>
                    <a:pt x="0" y="10800"/>
                  </a:cubicBezTo>
                  <a:cubicBezTo>
                    <a:pt x="-1" y="9666"/>
                    <a:pt x="178" y="8540"/>
                    <a:pt x="528" y="7462"/>
                  </a:cubicBezTo>
                  <a:lnTo>
                    <a:pt x="-2040" y="6628"/>
                  </a:lnTo>
                  <a:lnTo>
                    <a:pt x="3064" y="4027"/>
                  </a:lnTo>
                  <a:lnTo>
                    <a:pt x="5664" y="9131"/>
                  </a:lnTo>
                  <a:lnTo>
                    <a:pt x="3096" y="82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 anchorCtr="1">
              <a:flatTx/>
            </a:bodyPr>
            <a:lstStyle/>
            <a:p>
              <a:endParaRPr lang="ru-RU"/>
            </a:p>
          </p:txBody>
        </p:sp>
        <p:sp>
          <p:nvSpPr>
            <p:cNvPr id="10" name="AutoShape 51"/>
            <p:cNvSpPr>
              <a:spLocks noChangeArrowheads="1"/>
            </p:cNvSpPr>
            <p:nvPr/>
          </p:nvSpPr>
          <p:spPr bwMode="auto">
            <a:xfrm flipH="1">
              <a:off x="3200400" y="1905000"/>
              <a:ext cx="4267200" cy="4300538"/>
            </a:xfrm>
            <a:custGeom>
              <a:avLst/>
              <a:gdLst>
                <a:gd name="T0" fmla="*/ 1602966 w 21600"/>
                <a:gd name="T1" fmla="*/ 4232844 h 21600"/>
                <a:gd name="T2" fmla="*/ 2367506 w 21600"/>
                <a:gd name="T3" fmla="*/ 4016822 h 21600"/>
                <a:gd name="T4" fmla="*/ 1735526 w 21600"/>
                <a:gd name="T5" fmla="*/ 3712201 h 21600"/>
                <a:gd name="T6" fmla="*/ 565799 w 21600"/>
                <a:gd name="T7" fmla="*/ 4324629 h 21600"/>
                <a:gd name="T8" fmla="*/ 388789 w 21600"/>
                <a:gd name="T9" fmla="*/ 3198525 h 21600"/>
                <a:gd name="T10" fmla="*/ 1506361 w 21600"/>
                <a:gd name="T11" fmla="*/ 301993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6038" y="17353"/>
                  </a:moveTo>
                  <a:cubicBezTo>
                    <a:pt x="7422" y="18358"/>
                    <a:pt x="9089" y="18900"/>
                    <a:pt x="10800" y="18900"/>
                  </a:cubicBezTo>
                  <a:cubicBezTo>
                    <a:pt x="11139" y="18899"/>
                    <a:pt x="11478" y="18878"/>
                    <a:pt x="11815" y="18836"/>
                  </a:cubicBezTo>
                  <a:lnTo>
                    <a:pt x="12153" y="21514"/>
                  </a:lnTo>
                  <a:cubicBezTo>
                    <a:pt x="11704" y="21571"/>
                    <a:pt x="11252" y="21599"/>
                    <a:pt x="10800" y="21600"/>
                  </a:cubicBezTo>
                  <a:cubicBezTo>
                    <a:pt x="8519" y="21600"/>
                    <a:pt x="6297" y="20877"/>
                    <a:pt x="4451" y="19537"/>
                  </a:cubicBezTo>
                  <a:lnTo>
                    <a:pt x="2864" y="21721"/>
                  </a:lnTo>
                  <a:lnTo>
                    <a:pt x="1968" y="16065"/>
                  </a:lnTo>
                  <a:lnTo>
                    <a:pt x="7625" y="15168"/>
                  </a:lnTo>
                  <a:lnTo>
                    <a:pt x="6038" y="17353"/>
                  </a:lnTo>
                  <a:close/>
                </a:path>
              </a:pathLst>
            </a:custGeom>
            <a:solidFill>
              <a:srgbClr val="CCFF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 anchorCtr="1">
              <a:flatTx/>
            </a:bodyPr>
            <a:lstStyle/>
            <a:p>
              <a:endParaRPr lang="ru-RU"/>
            </a:p>
          </p:txBody>
        </p:sp>
        <p:sp>
          <p:nvSpPr>
            <p:cNvPr id="11" name="AutoShape 52"/>
            <p:cNvSpPr>
              <a:spLocks noChangeArrowheads="1"/>
            </p:cNvSpPr>
            <p:nvPr/>
          </p:nvSpPr>
          <p:spPr bwMode="auto">
            <a:xfrm flipH="1">
              <a:off x="3200400" y="1905000"/>
              <a:ext cx="4267200" cy="4300538"/>
            </a:xfrm>
            <a:custGeom>
              <a:avLst/>
              <a:gdLst>
                <a:gd name="T0" fmla="*/ 3934912 w 21600"/>
                <a:gd name="T1" fmla="*/ 3302256 h 21600"/>
                <a:gd name="T2" fmla="*/ 3967311 w 21600"/>
                <a:gd name="T3" fmla="*/ 2502674 h 21600"/>
                <a:gd name="T4" fmla="*/ 3484683 w 21600"/>
                <a:gd name="T5" fmla="*/ 3014358 h 21600"/>
                <a:gd name="T6" fmla="*/ 3701204 w 21600"/>
                <a:gd name="T7" fmla="*/ 4324629 h 21600"/>
                <a:gd name="T8" fmla="*/ 2583434 w 21600"/>
                <a:gd name="T9" fmla="*/ 4146236 h 21600"/>
                <a:gd name="T10" fmla="*/ 2760641 w 21600"/>
                <a:gd name="T11" fmla="*/ 301993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561" y="17353"/>
                  </a:moveTo>
                  <a:cubicBezTo>
                    <a:pt x="17227" y="16142"/>
                    <a:pt x="18370" y="14341"/>
                    <a:pt x="18756" y="12317"/>
                  </a:cubicBezTo>
                  <a:lnTo>
                    <a:pt x="21408" y="12823"/>
                  </a:lnTo>
                  <a:cubicBezTo>
                    <a:pt x="20893" y="15522"/>
                    <a:pt x="19370" y="17922"/>
                    <a:pt x="17148" y="19537"/>
                  </a:cubicBezTo>
                  <a:lnTo>
                    <a:pt x="18735" y="21721"/>
                  </a:lnTo>
                  <a:lnTo>
                    <a:pt x="13077" y="20825"/>
                  </a:lnTo>
                  <a:lnTo>
                    <a:pt x="13974" y="15168"/>
                  </a:lnTo>
                  <a:lnTo>
                    <a:pt x="15561" y="1735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 anchorCtr="1">
              <a:flatTx/>
            </a:bodyPr>
            <a:lstStyle/>
            <a:p>
              <a:endParaRPr lang="ru-RU"/>
            </a:p>
          </p:txBody>
        </p:sp>
        <p:sp>
          <p:nvSpPr>
            <p:cNvPr id="12" name="AutoShape 53"/>
            <p:cNvSpPr>
              <a:spLocks noChangeArrowheads="1"/>
            </p:cNvSpPr>
            <p:nvPr/>
          </p:nvSpPr>
          <p:spPr bwMode="auto">
            <a:xfrm flipH="1">
              <a:off x="3200400" y="1905000"/>
              <a:ext cx="4267200" cy="4300538"/>
            </a:xfrm>
            <a:custGeom>
              <a:avLst/>
              <a:gdLst>
                <a:gd name="T0" fmla="*/ 3777460 w 21600"/>
                <a:gd name="T1" fmla="*/ 779472 h 21600"/>
                <a:gd name="T2" fmla="*/ 3032873 w 21600"/>
                <a:gd name="T3" fmla="*/ 501331 h 21600"/>
                <a:gd name="T4" fmla="*/ 3366545 w 21600"/>
                <a:gd name="T5" fmla="*/ 1122122 h 21600"/>
                <a:gd name="T6" fmla="*/ 4670016 w 21600"/>
                <a:gd name="T7" fmla="*/ 1319628 h 21600"/>
                <a:gd name="T8" fmla="*/ 4156371 w 21600"/>
                <a:gd name="T9" fmla="*/ 2335630 h 21600"/>
                <a:gd name="T10" fmla="*/ 3148047 w 21600"/>
                <a:gd name="T11" fmla="*/ 181797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503" y="8296"/>
                  </a:moveTo>
                  <a:cubicBezTo>
                    <a:pt x="17866" y="6337"/>
                    <a:pt x="16507" y="4694"/>
                    <a:pt x="14702" y="3701"/>
                  </a:cubicBezTo>
                  <a:lnTo>
                    <a:pt x="16002" y="1335"/>
                  </a:lnTo>
                  <a:cubicBezTo>
                    <a:pt x="18410" y="2659"/>
                    <a:pt x="20222" y="4850"/>
                    <a:pt x="21071" y="7462"/>
                  </a:cubicBezTo>
                  <a:lnTo>
                    <a:pt x="23639" y="6628"/>
                  </a:lnTo>
                  <a:lnTo>
                    <a:pt x="21039" y="11731"/>
                  </a:lnTo>
                  <a:lnTo>
                    <a:pt x="15935" y="9131"/>
                  </a:lnTo>
                  <a:lnTo>
                    <a:pt x="18503" y="8296"/>
                  </a:lnTo>
                  <a:close/>
                </a:path>
              </a:pathLst>
            </a:cu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 anchorCtr="1">
              <a:flatTx/>
            </a:bodyPr>
            <a:lstStyle/>
            <a:p>
              <a:endParaRPr lang="ru-RU"/>
            </a:p>
          </p:txBody>
        </p:sp>
        <p:sp>
          <p:nvSpPr>
            <p:cNvPr id="13" name="Text Box 54"/>
            <p:cNvSpPr txBox="1">
              <a:spLocks noChangeArrowheads="1"/>
            </p:cNvSpPr>
            <p:nvPr/>
          </p:nvSpPr>
          <p:spPr bwMode="auto">
            <a:xfrm rot="18243549">
              <a:off x="2840095" y="2715344"/>
              <a:ext cx="1660571" cy="65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Планирование сроков проведения </a:t>
              </a:r>
              <a:r>
                <a:rPr kumimoji="1" lang="ru-RU" sz="1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ТОиР</a:t>
              </a:r>
              <a:endParaRPr kumimoji="1"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" name="Text Box 55"/>
            <p:cNvSpPr txBox="1">
              <a:spLocks noChangeArrowheads="1"/>
            </p:cNvSpPr>
            <p:nvPr/>
          </p:nvSpPr>
          <p:spPr bwMode="auto">
            <a:xfrm rot="660694">
              <a:off x="4867761" y="1945006"/>
              <a:ext cx="2052638" cy="49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ru-RU" sz="1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Паспортиризация</a:t>
              </a:r>
              <a:r>
                <a:rPr kumimoji="1"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объектов </a:t>
              </a:r>
              <a:endParaRPr kumimoji="1"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5" name="Text Box 56"/>
            <p:cNvSpPr txBox="1">
              <a:spLocks noChangeArrowheads="1"/>
            </p:cNvSpPr>
            <p:nvPr/>
          </p:nvSpPr>
          <p:spPr bwMode="auto">
            <a:xfrm rot="16146065">
              <a:off x="6149835" y="3465197"/>
              <a:ext cx="1913089" cy="48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Отчетность и Анализ эффективности </a:t>
              </a:r>
              <a:endParaRPr kumimoji="1"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6" name="Text Box 57"/>
            <p:cNvSpPr txBox="1">
              <a:spLocks noChangeArrowheads="1"/>
            </p:cNvSpPr>
            <p:nvPr/>
          </p:nvSpPr>
          <p:spPr bwMode="auto">
            <a:xfrm rot="21122684">
              <a:off x="5220238" y="5440232"/>
              <a:ext cx="1700000" cy="49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Управление работами по </a:t>
              </a:r>
              <a:r>
                <a:rPr kumimoji="1" lang="ru-RU" sz="1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ТОиР</a:t>
              </a:r>
              <a:endParaRPr kumimoji="1"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58"/>
            <p:cNvSpPr txBox="1">
              <a:spLocks noChangeArrowheads="1"/>
            </p:cNvSpPr>
            <p:nvPr/>
          </p:nvSpPr>
          <p:spPr bwMode="auto">
            <a:xfrm rot="3606448">
              <a:off x="3232676" y="4785054"/>
              <a:ext cx="1313462" cy="654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Учет и Планирование</a:t>
              </a:r>
              <a:endParaRPr kumimoji="1"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0" hangingPunct="0">
                <a:defRPr/>
              </a:pPr>
              <a:r>
                <a:rPr kumimoji="1"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ресурсов</a:t>
              </a:r>
              <a:endParaRPr kumimoji="1"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457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/>
              <a:t>Схема </a:t>
            </a:r>
            <a:r>
              <a:rPr lang="en-US" sz="2000" dirty="0" smtClean="0"/>
              <a:t>ERP</a:t>
            </a:r>
            <a:r>
              <a:rPr lang="ru-RU" sz="2000" dirty="0" smtClean="0"/>
              <a:t> – процессов</a:t>
            </a:r>
            <a:r>
              <a:rPr lang="en-US" sz="2000" dirty="0" smtClean="0"/>
              <a:t>, </a:t>
            </a:r>
            <a:r>
              <a:rPr lang="ru-RU" sz="2000" dirty="0" smtClean="0"/>
              <a:t>место </a:t>
            </a:r>
            <a:r>
              <a:rPr lang="ru-RU" sz="2000" dirty="0" err="1" smtClean="0"/>
              <a:t>ТОиР</a:t>
            </a:r>
            <a:endParaRPr lang="ru-RU" sz="2000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93451-1FCC-4A44-BE2C-E33546B5A0A1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5353-C43F-4887-9CC6-8ABB6424431B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Рисунок 6" descr="СхемаERP_местоТОиР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797" y="838200"/>
            <a:ext cx="7885712" cy="533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Паспортизация</a:t>
            </a:r>
            <a:endParaRPr lang="ru-RU" dirty="0" smtClean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9800" y="1447800"/>
            <a:ext cx="2667000" cy="3886200"/>
          </a:xfrm>
          <a:solidFill>
            <a:schemeClr val="accent2">
              <a:lumMod val="20000"/>
              <a:lumOff val="80000"/>
              <a:alpha val="7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Организовать учет объектов технического обслуживания в виде иерархической структуры (комплекс, система, агрегат, изделие, прибор и т.д.);</a:t>
            </a:r>
            <a:endParaRPr lang="ru-RU" sz="2800" b="1" dirty="0" smtClean="0"/>
          </a:p>
          <a:p>
            <a:r>
              <a:rPr lang="ru-RU" sz="2800" dirty="0" smtClean="0"/>
              <a:t>Создать и вести справочник видов технического обслуживания и ремонтов;</a:t>
            </a:r>
            <a:endParaRPr lang="ru-RU" sz="2800" b="1" dirty="0" smtClean="0"/>
          </a:p>
          <a:p>
            <a:endParaRPr lang="ru-RU" sz="2800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 descr="ОбслуживаниеТрактор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447800"/>
            <a:ext cx="5410200" cy="35504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5800" y="5410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Устанавливать связь между объектами технического обслуживания и видами технического обслуживания и ремонтов;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Учет объектов технического обслуживания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4495800"/>
            <a:ext cx="8001000" cy="1524000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 smtClean="0"/>
              <a:t>Объекты </a:t>
            </a:r>
            <a:r>
              <a:rPr lang="ru-RU" dirty="0" err="1" smtClean="0"/>
              <a:t>ТОиР</a:t>
            </a:r>
            <a:r>
              <a:rPr lang="ru-RU" dirty="0" smtClean="0"/>
              <a:t> учитываются в картотеке. Картотека позволяет организовать учет объектов в виде  иерархической структуры (комплекс, система, агрегат, узел, прибор и т.д.)</a:t>
            </a:r>
            <a:endParaRPr lang="ru-RU" dirty="0"/>
          </a:p>
        </p:txBody>
      </p:sp>
      <p:pic>
        <p:nvPicPr>
          <p:cNvPr id="25602" name="Picture 2" descr="C:\Users\LMA2006\AppData\Local\Temp\HS6ClipImage_4f656168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44858" y="1676400"/>
            <a:ext cx="7301883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Учет объектов технического обслуживания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457200" y="4495800"/>
            <a:ext cx="8001000" cy="152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ввода и изменения данных об объектах используется бланк – редактор записей картотеки, который содержит экранные формы (фреймы) с полями для данных и элементы управления (кнопки, закладки  и т.п.), что позволяет эффективно работать с информацией об Объектах.</a:t>
            </a:r>
            <a:endParaRPr lang="ru-RU" dirty="0"/>
          </a:p>
        </p:txBody>
      </p:sp>
      <p:pic>
        <p:nvPicPr>
          <p:cNvPr id="25602" name="Picture 2" descr="C:\Users\LMA2006\AppData\Local\Temp\HS6ClipImage_4f656168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819880" y="1676400"/>
            <a:ext cx="5351839" cy="2667000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533400" y="2362200"/>
            <a:ext cx="1219200" cy="533400"/>
          </a:xfrm>
          <a:prstGeom prst="wedgeRectCallout">
            <a:avLst>
              <a:gd name="adj1" fmla="val 72715"/>
              <a:gd name="adj2" fmla="val 20565"/>
            </a:avLst>
          </a:prstGeom>
          <a:noFill/>
          <a:ln w="127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Закладки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315200" y="2743200"/>
            <a:ext cx="1219200" cy="533400"/>
          </a:xfrm>
          <a:prstGeom prst="wedgeRectCallout">
            <a:avLst>
              <a:gd name="adj1" fmla="val -130511"/>
              <a:gd name="adj2" fmla="val 70335"/>
            </a:avLst>
          </a:prstGeom>
          <a:noFill/>
          <a:ln w="127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Кнопки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1200" y="2819400"/>
            <a:ext cx="5181600" cy="1524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3124200"/>
            <a:ext cx="5029200" cy="1219200"/>
          </a:xfrm>
          <a:prstGeom prst="rect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15200" y="1905000"/>
            <a:ext cx="1219200" cy="381000"/>
          </a:xfrm>
          <a:prstGeom prst="rect">
            <a:avLst/>
          </a:prstGeom>
          <a:noFill/>
          <a:ln w="127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Фреймы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1"/>
          </p:cNvCxnSpPr>
          <p:nvPr/>
        </p:nvCxnSpPr>
        <p:spPr>
          <a:xfrm flipH="1">
            <a:off x="7086600" y="2095500"/>
            <a:ext cx="228600" cy="38100"/>
          </a:xfrm>
          <a:prstGeom prst="straightConnector1">
            <a:avLst/>
          </a:prstGeom>
          <a:ln>
            <a:solidFill>
              <a:schemeClr val="tx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1"/>
          </p:cNvCxnSpPr>
          <p:nvPr/>
        </p:nvCxnSpPr>
        <p:spPr>
          <a:xfrm flipH="1">
            <a:off x="6172200" y="2095500"/>
            <a:ext cx="1143000" cy="876300"/>
          </a:xfrm>
          <a:prstGeom prst="straightConnector1">
            <a:avLst/>
          </a:prstGeom>
          <a:ln>
            <a:solidFill>
              <a:schemeClr val="tx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1"/>
          </p:cNvCxnSpPr>
          <p:nvPr/>
        </p:nvCxnSpPr>
        <p:spPr>
          <a:xfrm flipH="1">
            <a:off x="6248400" y="2095500"/>
            <a:ext cx="1066800" cy="1181100"/>
          </a:xfrm>
          <a:prstGeom prst="straightConnector1">
            <a:avLst/>
          </a:prstGeom>
          <a:ln>
            <a:solidFill>
              <a:schemeClr val="tx2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Справочник видов технического обслуживания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304800" y="3124200"/>
            <a:ext cx="8534400" cy="312420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dirty="0" smtClean="0"/>
              <a:t>Техническое обслуживание и ремонты рассматриваются как услуги, которые оказываются предприятию. Они могут выполняться собственными силами или с привлечением сторонних организаций. В справочнике ТМЦ системы </a:t>
            </a:r>
            <a:r>
              <a:rPr lang="en-US" dirty="0" smtClean="0"/>
              <a:t>ERP</a:t>
            </a:r>
            <a:r>
              <a:rPr lang="ru-RU" dirty="0" smtClean="0"/>
              <a:t>, где хранятся сведения об оказываемых услугах, создан раздел для </a:t>
            </a:r>
            <a:r>
              <a:rPr lang="ru-RU" dirty="0" err="1" smtClean="0"/>
              <a:t>ТОиР</a:t>
            </a:r>
            <a:r>
              <a:rPr lang="ru-RU" dirty="0" smtClean="0"/>
              <a:t>. Справочник имеет иерархическую структуру, что позволяет отслеживать вложенность видов </a:t>
            </a:r>
            <a:r>
              <a:rPr lang="ru-RU" dirty="0" err="1" smtClean="0"/>
              <a:t>ТОиР</a:t>
            </a:r>
            <a:r>
              <a:rPr lang="ru-RU" dirty="0" smtClean="0"/>
              <a:t>. Так трехгодовой регламент включает все операции годового и ряд дополнительных работ. Годовой, в свою очередь включает Ежеквартальный и дополнительные операции. Ежеквартальный включает Ежемесячный и дополнительные операции. Иерархическое представление структуры видов </a:t>
            </a:r>
            <a:r>
              <a:rPr lang="ru-RU" dirty="0" err="1" smtClean="0"/>
              <a:t>ТОиР</a:t>
            </a:r>
            <a:r>
              <a:rPr lang="ru-RU" dirty="0" smtClean="0"/>
              <a:t> повышает наглядность и эффективность управления процессами.</a:t>
            </a:r>
            <a:endParaRPr lang="ru-RU" dirty="0"/>
          </a:p>
        </p:txBody>
      </p:sp>
      <p:pic>
        <p:nvPicPr>
          <p:cNvPr id="7" name="Рисунок 6" descr="TFERP_ТОиР_Справочник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676400"/>
            <a:ext cx="8534400" cy="12409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Справочник видов технического обслуживания</a:t>
            </a:r>
            <a:endParaRPr lang="ru-RU" dirty="0" smtClean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03BBF-8D78-4A52-88ED-8EE5AF144D82}" type="datetime1">
              <a:rPr lang="ru-RU"/>
              <a:pPr>
                <a:defRPr/>
              </a:pPr>
              <a:t>18.05.2012</a:t>
            </a:fld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FE094-964D-486E-9F4F-5F2E18EA88DF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>
          <a:xfrm>
            <a:off x="304800" y="4800600"/>
            <a:ext cx="8534400" cy="1447800"/>
          </a:xfrm>
        </p:spPr>
        <p:txBody>
          <a:bodyPr>
            <a:normAutofit fontScale="47500" lnSpcReduction="20000"/>
          </a:bodyPr>
          <a:lstStyle/>
          <a:p>
            <a:pPr indent="0">
              <a:buNone/>
            </a:pPr>
            <a:r>
              <a:rPr lang="ru-RU" dirty="0" smtClean="0"/>
              <a:t>Для ввода и редактирования данных в записях картотеки видов технического обслуживания в системе имеется бланк – редактор «Карточка ТМЦ». Он содержит экранные формы с полями для ввода и отображения данных и элементы управления (кнопки, закладки и т.д.), что позволяет эффективно работать с информацией.  Как и большинство бланков Карточка ТМЦ имеет закладку Файлы, которая открывает экранную форму позволяющую прикреплять внешние файлы. Файлы могут храниться в базе данных, что обеспечивает доступ к ним всем сотрудникам использующим систему. Доступ к файлам определяется назначенными пользователю и документу ролями.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7" name="Рисунок 6" descr="TFERP_ТОиР_Справочник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676400"/>
            <a:ext cx="6705599" cy="29742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21812</TotalTime>
  <Words>1346</Words>
  <Application>Microsoft Office PowerPoint</Application>
  <PresentationFormat>Экран (4:3)</PresentationFormat>
  <Paragraphs>196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TurboFlyERP Управление Техническими обслуживаниями и ремонтами</vt:lpstr>
      <vt:lpstr>Слайд 2</vt:lpstr>
      <vt:lpstr>Программа позволяет решать следующие задачи:</vt:lpstr>
      <vt:lpstr>Схема ERP – процессов, место ТОиР</vt:lpstr>
      <vt:lpstr>Паспортизация</vt:lpstr>
      <vt:lpstr>Учет объектов технического обслуживания</vt:lpstr>
      <vt:lpstr>Учет объектов технического обслуживания</vt:lpstr>
      <vt:lpstr>Справочник видов технического обслуживания</vt:lpstr>
      <vt:lpstr>Справочник видов технического обслуживания</vt:lpstr>
      <vt:lpstr>Связь объектов с видами технического обслуживания</vt:lpstr>
      <vt:lpstr>Планирование сроков проведения ТОиР</vt:lpstr>
      <vt:lpstr>Спецификация технического обслуживания</vt:lpstr>
      <vt:lpstr>Спецификация работы. Ресурсы ТОиР</vt:lpstr>
      <vt:lpstr>Планирование работ на объекте</vt:lpstr>
      <vt:lpstr>Планирование работ на объекте</vt:lpstr>
      <vt:lpstr>Планирование работ на объекте</vt:lpstr>
      <vt:lpstr>Планирование работ на объекте</vt:lpstr>
      <vt:lpstr>Планирование работ на объекте</vt:lpstr>
      <vt:lpstr>Планирование работ на объекте</vt:lpstr>
      <vt:lpstr>Планирование работ на объекте</vt:lpstr>
      <vt:lpstr>Планирование работ на объекте</vt:lpstr>
      <vt:lpstr>Планирование работ на объекте</vt:lpstr>
      <vt:lpstr>Планирование ресурсов для проведения ТОиР</vt:lpstr>
      <vt:lpstr>Планирование ресурсов для проведения ТОиР</vt:lpstr>
      <vt:lpstr>Планирование ресурсов для проведения ТОиР</vt:lpstr>
      <vt:lpstr>Задачи управления ТОиР</vt:lpstr>
      <vt:lpstr>Программа позволяет решать следующие задачи: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LMA2006</dc:creator>
  <cp:lastModifiedBy>LMA2006</cp:lastModifiedBy>
  <cp:revision>1014</cp:revision>
  <cp:lastPrinted>1601-01-01T00:00:00Z</cp:lastPrinted>
  <dcterms:created xsi:type="dcterms:W3CDTF">1601-01-01T00:00:00Z</dcterms:created>
  <dcterms:modified xsi:type="dcterms:W3CDTF">2012-05-18T19:49:12Z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