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Lst>
  <p:notesMasterIdLst>
    <p:notesMasterId r:id="rId41"/>
  </p:notesMasterIdLst>
  <p:handoutMasterIdLst>
    <p:handoutMasterId r:id="rId42"/>
  </p:handoutMasterIdLst>
  <p:sldIdLst>
    <p:sldId id="264" r:id="rId2"/>
    <p:sldId id="259" r:id="rId3"/>
    <p:sldId id="307" r:id="rId4"/>
    <p:sldId id="257" r:id="rId5"/>
    <p:sldId id="258" r:id="rId6"/>
    <p:sldId id="265" r:id="rId7"/>
    <p:sldId id="275" r:id="rId8"/>
    <p:sldId id="276" r:id="rId9"/>
    <p:sldId id="278" r:id="rId10"/>
    <p:sldId id="279" r:id="rId11"/>
    <p:sldId id="281" r:id="rId12"/>
    <p:sldId id="280" r:id="rId13"/>
    <p:sldId id="282" r:id="rId14"/>
    <p:sldId id="284" r:id="rId15"/>
    <p:sldId id="283" r:id="rId16"/>
    <p:sldId id="285" r:id="rId17"/>
    <p:sldId id="286" r:id="rId18"/>
    <p:sldId id="287" r:id="rId19"/>
    <p:sldId id="288" r:id="rId20"/>
    <p:sldId id="289" r:id="rId21"/>
    <p:sldId id="290" r:id="rId22"/>
    <p:sldId id="291" r:id="rId23"/>
    <p:sldId id="292" r:id="rId24"/>
    <p:sldId id="293" r:id="rId25"/>
    <p:sldId id="294" r:id="rId26"/>
    <p:sldId id="295" r:id="rId27"/>
    <p:sldId id="296" r:id="rId28"/>
    <p:sldId id="297" r:id="rId29"/>
    <p:sldId id="298" r:id="rId30"/>
    <p:sldId id="299" r:id="rId31"/>
    <p:sldId id="300" r:id="rId32"/>
    <p:sldId id="301" r:id="rId33"/>
    <p:sldId id="302" r:id="rId34"/>
    <p:sldId id="303" r:id="rId35"/>
    <p:sldId id="304" r:id="rId36"/>
    <p:sldId id="305" r:id="rId37"/>
    <p:sldId id="306" r:id="rId38"/>
    <p:sldId id="308" r:id="rId39"/>
    <p:sldId id="310" r:id="rId40"/>
  </p:sldIdLst>
  <p:sldSz cx="9144000" cy="6858000" type="screen4x3"/>
  <p:notesSz cx="6888163" cy="10020300"/>
  <p:custDataLst>
    <p:tags r:id="rId4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6633"/>
    <a:srgbClr val="FF3300"/>
    <a:srgbClr val="6600FF"/>
    <a:srgbClr val="009999"/>
    <a:srgbClr val="F8F8F8"/>
    <a:srgbClr val="FFFF99"/>
    <a:srgbClr val="FFFF00"/>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35" autoAdjust="0"/>
    <p:restoredTop sz="81004" autoAdjust="0"/>
  </p:normalViewPr>
  <p:slideViewPr>
    <p:cSldViewPr>
      <p:cViewPr>
        <p:scale>
          <a:sx n="100" d="100"/>
          <a:sy n="100" d="100"/>
        </p:scale>
        <p:origin x="-84" y="10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48" d="100"/>
          <a:sy n="48" d="100"/>
        </p:scale>
        <p:origin x="-2916" y="-96"/>
      </p:cViewPr>
      <p:guideLst>
        <p:guide orient="horz" pos="3156"/>
        <p:guide pos="217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2984871" cy="501015"/>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lvl1pPr>
              <a:defRPr sz="1300" smtClean="0">
                <a:latin typeface="Times New Roman" pitchFamily="18" charset="0"/>
              </a:defRPr>
            </a:lvl1pPr>
          </a:lstStyle>
          <a:p>
            <a:pPr>
              <a:defRPr/>
            </a:pPr>
            <a:endParaRPr lang="ru-RU"/>
          </a:p>
        </p:txBody>
      </p:sp>
      <p:sp>
        <p:nvSpPr>
          <p:cNvPr id="38915" name="Rectangle 3"/>
          <p:cNvSpPr>
            <a:spLocks noGrp="1" noChangeArrowheads="1"/>
          </p:cNvSpPr>
          <p:nvPr>
            <p:ph type="dt" sz="quarter" idx="1"/>
          </p:nvPr>
        </p:nvSpPr>
        <p:spPr bwMode="auto">
          <a:xfrm>
            <a:off x="3903292" y="0"/>
            <a:ext cx="2984871" cy="501015"/>
          </a:xfrm>
          <a:prstGeom prst="rect">
            <a:avLst/>
          </a:prstGeom>
          <a:noFill/>
          <a:ln w="9525">
            <a:noFill/>
            <a:miter lim="800000"/>
            <a:headEnd/>
            <a:tailEnd/>
          </a:ln>
        </p:spPr>
        <p:txBody>
          <a:bodyPr vert="horz" wrap="square" lIns="96616" tIns="48308" rIns="96616" bIns="48308" numCol="1" anchor="t" anchorCtr="0" compatLnSpc="1">
            <a:prstTxWarp prst="textNoShape">
              <a:avLst/>
            </a:prstTxWarp>
          </a:bodyPr>
          <a:lstStyle>
            <a:lvl1pPr algn="r">
              <a:defRPr sz="1300" smtClean="0">
                <a:latin typeface="Times New Roman" pitchFamily="18" charset="0"/>
              </a:defRPr>
            </a:lvl1pPr>
          </a:lstStyle>
          <a:p>
            <a:pPr>
              <a:defRPr/>
            </a:pPr>
            <a:endParaRPr lang="ru-RU"/>
          </a:p>
        </p:txBody>
      </p:sp>
      <p:sp>
        <p:nvSpPr>
          <p:cNvPr id="38916" name="Rectangle 4"/>
          <p:cNvSpPr>
            <a:spLocks noGrp="1" noChangeArrowheads="1"/>
          </p:cNvSpPr>
          <p:nvPr>
            <p:ph type="ftr" sz="quarter" idx="2"/>
          </p:nvPr>
        </p:nvSpPr>
        <p:spPr bwMode="auto">
          <a:xfrm>
            <a:off x="0" y="9519285"/>
            <a:ext cx="2984871" cy="501015"/>
          </a:xfrm>
          <a:prstGeom prst="rect">
            <a:avLst/>
          </a:prstGeom>
          <a:noFill/>
          <a:ln w="9525">
            <a:noFill/>
            <a:miter lim="800000"/>
            <a:headEnd/>
            <a:tailEnd/>
          </a:ln>
        </p:spPr>
        <p:txBody>
          <a:bodyPr vert="horz" wrap="square" lIns="96616" tIns="48308" rIns="96616" bIns="48308" numCol="1" anchor="b" anchorCtr="0" compatLnSpc="1">
            <a:prstTxWarp prst="textNoShape">
              <a:avLst/>
            </a:prstTxWarp>
          </a:bodyPr>
          <a:lstStyle>
            <a:lvl1pPr>
              <a:defRPr sz="1300" smtClean="0">
                <a:latin typeface="Times New Roman" pitchFamily="18" charset="0"/>
              </a:defRPr>
            </a:lvl1pPr>
          </a:lstStyle>
          <a:p>
            <a:pPr>
              <a:defRPr/>
            </a:pPr>
            <a:endParaRPr lang="ru-RU"/>
          </a:p>
        </p:txBody>
      </p:sp>
      <p:sp>
        <p:nvSpPr>
          <p:cNvPr id="38917" name="Rectangle 5"/>
          <p:cNvSpPr>
            <a:spLocks noGrp="1" noChangeArrowheads="1"/>
          </p:cNvSpPr>
          <p:nvPr>
            <p:ph type="sldNum" sz="quarter" idx="3"/>
          </p:nvPr>
        </p:nvSpPr>
        <p:spPr bwMode="auto">
          <a:xfrm>
            <a:off x="3903292" y="9519285"/>
            <a:ext cx="2984871" cy="501015"/>
          </a:xfrm>
          <a:prstGeom prst="rect">
            <a:avLst/>
          </a:prstGeom>
          <a:noFill/>
          <a:ln w="9525">
            <a:noFill/>
            <a:miter lim="800000"/>
            <a:headEnd/>
            <a:tailEnd/>
          </a:ln>
        </p:spPr>
        <p:txBody>
          <a:bodyPr vert="horz" wrap="square" lIns="96616" tIns="48308" rIns="96616" bIns="48308" numCol="1" anchor="b" anchorCtr="0" compatLnSpc="1">
            <a:prstTxWarp prst="textNoShape">
              <a:avLst/>
            </a:prstTxWarp>
          </a:bodyPr>
          <a:lstStyle>
            <a:lvl1pPr algn="r">
              <a:defRPr sz="1300" smtClean="0">
                <a:latin typeface="Times New Roman" pitchFamily="18" charset="0"/>
              </a:defRPr>
            </a:lvl1pPr>
          </a:lstStyle>
          <a:p>
            <a:pPr>
              <a:defRPr/>
            </a:pPr>
            <a:fld id="{8B3E358C-14CC-43CB-9DFD-28DF3BDB14A6}" type="slidenum">
              <a:rPr lang="ru-RU"/>
              <a:pPr>
                <a:defRPr/>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84871" cy="501015"/>
          </a:xfrm>
          <a:prstGeom prst="rect">
            <a:avLst/>
          </a:prstGeom>
          <a:noFill/>
          <a:ln w="9525">
            <a:noFill/>
            <a:miter lim="800000"/>
            <a:headEnd/>
            <a:tailEnd/>
          </a:ln>
          <a:effectLst/>
        </p:spPr>
        <p:txBody>
          <a:bodyPr vert="horz" wrap="square" lIns="96616" tIns="48308" rIns="96616" bIns="48308" numCol="1" anchor="ctr" anchorCtr="0" compatLnSpc="1">
            <a:prstTxWarp prst="textNoShape">
              <a:avLst/>
            </a:prstTxWarp>
          </a:bodyPr>
          <a:lstStyle>
            <a:lvl1pPr eaLnBrk="0" hangingPunct="0">
              <a:defRPr sz="1300" smtClean="0">
                <a:latin typeface="Times New Roman" pitchFamily="18" charset="0"/>
              </a:defRPr>
            </a:lvl1pPr>
          </a:lstStyle>
          <a:p>
            <a:pPr>
              <a:defRPr/>
            </a:pPr>
            <a:endParaRPr lang="ru-RU"/>
          </a:p>
        </p:txBody>
      </p:sp>
      <p:sp>
        <p:nvSpPr>
          <p:cNvPr id="1027" name="Rectangle 3"/>
          <p:cNvSpPr>
            <a:spLocks noGrp="1" noChangeArrowheads="1"/>
          </p:cNvSpPr>
          <p:nvPr>
            <p:ph type="dt" idx="1"/>
          </p:nvPr>
        </p:nvSpPr>
        <p:spPr bwMode="auto">
          <a:xfrm>
            <a:off x="3903292" y="0"/>
            <a:ext cx="2984871" cy="501015"/>
          </a:xfrm>
          <a:prstGeom prst="rect">
            <a:avLst/>
          </a:prstGeom>
          <a:noFill/>
          <a:ln w="9525">
            <a:noFill/>
            <a:miter lim="800000"/>
            <a:headEnd/>
            <a:tailEnd/>
          </a:ln>
          <a:effectLst/>
        </p:spPr>
        <p:txBody>
          <a:bodyPr vert="horz" wrap="none" lIns="96616" tIns="48308" rIns="96616" bIns="48308" numCol="1" anchor="ctr" anchorCtr="0" compatLnSpc="1">
            <a:prstTxWarp prst="textNoShape">
              <a:avLst/>
            </a:prstTxWarp>
          </a:bodyPr>
          <a:lstStyle>
            <a:lvl1pPr algn="r" eaLnBrk="0" hangingPunct="0">
              <a:defRPr sz="1300" smtClean="0">
                <a:latin typeface="Times New Roman" pitchFamily="18" charset="0"/>
              </a:defRPr>
            </a:lvl1pPr>
          </a:lstStyle>
          <a:p>
            <a:pPr>
              <a:defRPr/>
            </a:pPr>
            <a:endParaRPr lang="ru-RU"/>
          </a:p>
        </p:txBody>
      </p:sp>
      <p:sp>
        <p:nvSpPr>
          <p:cNvPr id="1030" name="Rectangle 6"/>
          <p:cNvSpPr>
            <a:spLocks noGrp="1" noChangeArrowheads="1"/>
          </p:cNvSpPr>
          <p:nvPr>
            <p:ph type="ftr" sz="quarter" idx="4"/>
          </p:nvPr>
        </p:nvSpPr>
        <p:spPr bwMode="auto">
          <a:xfrm>
            <a:off x="0" y="9519285"/>
            <a:ext cx="2984871" cy="501015"/>
          </a:xfrm>
          <a:prstGeom prst="rect">
            <a:avLst/>
          </a:prstGeom>
          <a:noFill/>
          <a:ln w="9525">
            <a:noFill/>
            <a:miter lim="800000"/>
            <a:headEnd/>
            <a:tailEnd/>
          </a:ln>
          <a:effectLst/>
        </p:spPr>
        <p:txBody>
          <a:bodyPr vert="horz" wrap="square" lIns="96616" tIns="48308" rIns="96616" bIns="48308" numCol="1" anchor="b" anchorCtr="0" compatLnSpc="1">
            <a:prstTxWarp prst="textNoShape">
              <a:avLst/>
            </a:prstTxWarp>
          </a:bodyPr>
          <a:lstStyle>
            <a:lvl1pPr eaLnBrk="0" hangingPunct="0">
              <a:defRPr sz="1300" smtClean="0">
                <a:latin typeface="Times New Roman" pitchFamily="18" charset="0"/>
              </a:defRPr>
            </a:lvl1pPr>
          </a:lstStyle>
          <a:p>
            <a:pPr>
              <a:defRPr/>
            </a:pPr>
            <a:endParaRPr lang="ru-RU"/>
          </a:p>
        </p:txBody>
      </p:sp>
      <p:sp>
        <p:nvSpPr>
          <p:cNvPr id="1031" name="Rectangle 7"/>
          <p:cNvSpPr>
            <a:spLocks noGrp="1" noChangeArrowheads="1"/>
          </p:cNvSpPr>
          <p:nvPr>
            <p:ph type="sldNum" sz="quarter" idx="5"/>
          </p:nvPr>
        </p:nvSpPr>
        <p:spPr bwMode="auto">
          <a:xfrm>
            <a:off x="3903292" y="9519285"/>
            <a:ext cx="2984871" cy="501015"/>
          </a:xfrm>
          <a:prstGeom prst="rect">
            <a:avLst/>
          </a:prstGeom>
          <a:noFill/>
          <a:ln w="9525">
            <a:noFill/>
            <a:miter lim="800000"/>
            <a:headEnd/>
            <a:tailEnd/>
          </a:ln>
          <a:effectLst/>
        </p:spPr>
        <p:txBody>
          <a:bodyPr vert="horz" wrap="none" lIns="96616" tIns="48308" rIns="96616" bIns="48308" numCol="1" anchor="b" anchorCtr="0" compatLnSpc="1">
            <a:prstTxWarp prst="textNoShape">
              <a:avLst/>
            </a:prstTxWarp>
          </a:bodyPr>
          <a:lstStyle>
            <a:lvl1pPr algn="r" eaLnBrk="0" hangingPunct="0">
              <a:defRPr sz="1300" smtClean="0">
                <a:latin typeface="Times New Roman" pitchFamily="18" charset="0"/>
              </a:defRPr>
            </a:lvl1pPr>
          </a:lstStyle>
          <a:p>
            <a:pPr>
              <a:defRPr/>
            </a:pPr>
            <a:fld id="{CA49F77D-A51F-4783-95CE-2FD58CA96847}" type="slidenum">
              <a:rPr lang="ru-RU"/>
              <a:pPr>
                <a:defRPr/>
              </a:pPr>
              <a:t>‹#›</a:t>
            </a:fld>
            <a:endParaRPr lang="ru-RU"/>
          </a:p>
        </p:txBody>
      </p:sp>
      <p:sp>
        <p:nvSpPr>
          <p:cNvPr id="9" name="Заметки 8"/>
          <p:cNvSpPr>
            <a:spLocks noGrp="1"/>
          </p:cNvSpPr>
          <p:nvPr>
            <p:ph type="body" sz="quarter" idx="3"/>
          </p:nvPr>
        </p:nvSpPr>
        <p:spPr>
          <a:xfrm>
            <a:off x="688975" y="4759325"/>
            <a:ext cx="5510213" cy="451008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341C14C7-6927-4E4D-AA66-85202E8DF734}" type="slidenum">
              <a:rPr lang="ru-RU">
                <a:latin typeface="Times New Roman" charset="0"/>
              </a:rPr>
              <a:pPr/>
              <a:t>1</a:t>
            </a:fld>
            <a:endParaRPr lang="ru-RU">
              <a:latin typeface="Times New Roman" charset="0"/>
            </a:endParaRPr>
          </a:p>
        </p:txBody>
      </p:sp>
      <p:sp>
        <p:nvSpPr>
          <p:cNvPr id="21507" name="Rectangle 1026"/>
          <p:cNvSpPr>
            <a:spLocks noGrp="1" noRot="1" noChangeAspect="1" noChangeArrowheads="1" noTextEdit="1"/>
          </p:cNvSpPr>
          <p:nvPr>
            <p:ph type="sldImg"/>
          </p:nvPr>
        </p:nvSpPr>
        <p:spPr>
          <a:xfrm>
            <a:off x="939800" y="750888"/>
            <a:ext cx="5008563" cy="3757612"/>
          </a:xfrm>
          <a:prstGeom prst="rect">
            <a:avLst/>
          </a:prstGeom>
          <a:ln/>
        </p:spPr>
      </p:sp>
      <p:sp>
        <p:nvSpPr>
          <p:cNvPr id="21508" name="Rectangle 1027"/>
          <p:cNvSpPr>
            <a:spLocks noGrp="1" noChangeArrowheads="1"/>
          </p:cNvSpPr>
          <p:nvPr>
            <p:ph type="body" idx="1"/>
          </p:nvPr>
        </p:nvSpPr>
        <p:spPr>
          <a:xfrm>
            <a:off x="918422" y="4759643"/>
            <a:ext cx="5051320" cy="4509135"/>
          </a:xfrm>
          <a:prstGeom prst="rect">
            <a:avLst/>
          </a:prstGeom>
          <a:noFill/>
          <a:ln/>
        </p:spPr>
        <p:txBody>
          <a:bodyPr>
            <a:normAutofit fontScale="85000" lnSpcReduction="20000"/>
          </a:bodyPr>
          <a:lstStyle/>
          <a:p>
            <a:pPr eaLnBrk="1" hangingPunct="1"/>
            <a:r>
              <a:rPr lang="ru-RU" dirty="0" smtClean="0"/>
              <a:t>Презентация</a:t>
            </a:r>
            <a:r>
              <a:rPr lang="ru-RU" baseline="0" dirty="0" smtClean="0"/>
              <a:t> на дилерском семинаре ДИЦ в 2012.05.21-24</a:t>
            </a:r>
          </a:p>
          <a:p>
            <a:pPr eaLnBrk="1" hangingPunct="1"/>
            <a:r>
              <a:rPr lang="ru-RU" baseline="0" dirty="0" smtClean="0"/>
              <a:t>Докладчик Лошкарев Михаил Александрович</a:t>
            </a:r>
          </a:p>
          <a:p>
            <a:pPr eaLnBrk="1" hangingPunct="1"/>
            <a:endParaRPr lang="ru-RU" baseline="0" dirty="0" smtClean="0"/>
          </a:p>
          <a:p>
            <a:pPr eaLnBrk="1" hangingPunct="1"/>
            <a:r>
              <a:rPr lang="ru-RU" baseline="0" dirty="0" smtClean="0"/>
              <a:t>Цель доклада показать методику использования </a:t>
            </a:r>
            <a:r>
              <a:rPr lang="en-US" baseline="0" dirty="0" err="1" smtClean="0"/>
              <a:t>TurboFlyERP</a:t>
            </a:r>
            <a:r>
              <a:rPr lang="en-US" baseline="0" dirty="0" smtClean="0"/>
              <a:t> </a:t>
            </a:r>
            <a:r>
              <a:rPr lang="ru-RU" baseline="0" dirty="0" smtClean="0"/>
              <a:t>в управлении процессами в строительных организациях.</a:t>
            </a:r>
          </a:p>
          <a:p>
            <a:pPr eaLnBrk="1" hangingPunct="1"/>
            <a:endParaRPr lang="ru-RU" baseline="0" dirty="0" smtClean="0"/>
          </a:p>
          <a:p>
            <a:pPr eaLnBrk="1" hangingPunct="1"/>
            <a:r>
              <a:rPr lang="ru-RU" baseline="0" dirty="0" smtClean="0"/>
              <a:t>Строительство – сложное, высокотехнологичное позаказное производство. </a:t>
            </a:r>
          </a:p>
          <a:p>
            <a:pPr eaLnBrk="1" hangingPunct="1"/>
            <a:endParaRPr lang="ru-RU" baseline="0" dirty="0" smtClean="0"/>
          </a:p>
          <a:p>
            <a:pPr eaLnBrk="1" hangingPunct="1"/>
            <a:r>
              <a:rPr lang="ru-RU" baseline="0" dirty="0" smtClean="0"/>
              <a:t>Управление строительством, это управление проектами. Строительство по сути является проектной деятельностью. </a:t>
            </a:r>
          </a:p>
          <a:p>
            <a:pPr eaLnBrk="1" hangingPunct="1"/>
            <a:endParaRPr lang="ru-RU" baseline="0" dirty="0" smtClean="0"/>
          </a:p>
          <a:p>
            <a:pPr eaLnBrk="1" hangingPunct="1"/>
            <a:r>
              <a:rPr lang="ru-RU" i="1" baseline="0" dirty="0" smtClean="0"/>
              <a:t>Управление проектами – это процесс планирования, организации и управления задачами и ресурсами с целью достижения определенной цели, обычно при наличии  ограничений по времени, ресурсам или затратам .</a:t>
            </a:r>
          </a:p>
          <a:p>
            <a:pPr eaLnBrk="1" hangingPunct="1"/>
            <a:r>
              <a:rPr lang="ru-RU" i="1" baseline="0" dirty="0" smtClean="0"/>
              <a:t>(Из учебника  по </a:t>
            </a:r>
            <a:r>
              <a:rPr lang="en-US" i="1" baseline="0" dirty="0" smtClean="0"/>
              <a:t>Microsoft Project)</a:t>
            </a:r>
            <a:endParaRPr lang="ru-RU" i="1" baseline="0" dirty="0" smtClean="0"/>
          </a:p>
          <a:p>
            <a:pPr eaLnBrk="1" hangingPunct="1"/>
            <a:endParaRPr lang="ru-RU" i="1" baseline="0" dirty="0" smtClean="0"/>
          </a:p>
          <a:p>
            <a:pPr eaLnBrk="1" hangingPunct="1"/>
            <a:r>
              <a:rPr lang="ru-RU" i="0" baseline="0" dirty="0" smtClean="0"/>
              <a:t>Проект – достижение определенной цели, когда последовательность действий не может быть точно определена и не повторяется при достижении следующей аналогичной цели.</a:t>
            </a:r>
          </a:p>
          <a:p>
            <a:pPr eaLnBrk="1" hangingPunct="1"/>
            <a:r>
              <a:rPr lang="ru-RU" i="0" baseline="0" dirty="0" smtClean="0"/>
              <a:t>Процесс – достижение определенной цели, когда последовательность действий точно определена и точно повторяется при достижении следующей аналогичной цели.</a:t>
            </a:r>
          </a:p>
          <a:p>
            <a:pPr eaLnBrk="1" hangingPunct="1"/>
            <a:endParaRPr lang="ru-RU" i="0" baseline="0" dirty="0" smtClean="0"/>
          </a:p>
          <a:p>
            <a:pPr eaLnBrk="1" hangingPunct="1"/>
            <a:r>
              <a:rPr lang="ru-RU" i="0" baseline="0" dirty="0" smtClean="0"/>
              <a:t>Автоматизация управления проектами – это автоматизация процессов планирования, организации и управления задачами и ресурсами.</a:t>
            </a:r>
          </a:p>
          <a:p>
            <a:pPr eaLnBrk="1" hangingPunct="1"/>
            <a:endParaRPr lang="ru-RU" i="0" baseline="0" dirty="0" smtClean="0"/>
          </a:p>
          <a:p>
            <a:pPr eaLnBrk="1" hangingPunct="1"/>
            <a:r>
              <a:rPr lang="ru-RU" i="0" baseline="0" dirty="0" smtClean="0"/>
              <a:t>Бизнес процессы строительной организации представлены на следующем слайде.</a:t>
            </a:r>
          </a:p>
          <a:p>
            <a:pPr eaLnBrk="1" hangingPunct="1"/>
            <a:endParaRPr lang="ru-RU" baseline="0" dirty="0" smtClean="0"/>
          </a:p>
          <a:p>
            <a:pPr eaLnBrk="1" hangingPunct="1"/>
            <a:endParaRPr lang="ru-R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10</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11</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12</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13</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14</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15</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16</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17</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18</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19</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BC45E00-DCF4-4109-B486-FF62914679A8}" type="slidenum">
              <a:rPr lang="ru-RU">
                <a:latin typeface="Times New Roman" charset="0"/>
              </a:rPr>
              <a:pPr/>
              <a:t>2</a:t>
            </a:fld>
            <a:endParaRPr lang="ru-RU">
              <a:latin typeface="Times New Roman" charset="0"/>
            </a:endParaRPr>
          </a:p>
        </p:txBody>
      </p:sp>
      <p:sp>
        <p:nvSpPr>
          <p:cNvPr id="24579" name="Rectangle 1026"/>
          <p:cNvSpPr>
            <a:spLocks noGrp="1" noRot="1" noChangeAspect="1" noChangeArrowheads="1" noTextEdit="1"/>
          </p:cNvSpPr>
          <p:nvPr>
            <p:ph type="sldImg"/>
          </p:nvPr>
        </p:nvSpPr>
        <p:spPr>
          <a:xfrm>
            <a:off x="929481" y="361950"/>
            <a:ext cx="5008563" cy="3757612"/>
          </a:xfrm>
          <a:prstGeom prst="rect">
            <a:avLst/>
          </a:prstGeom>
          <a:ln/>
        </p:spPr>
      </p:sp>
      <p:sp>
        <p:nvSpPr>
          <p:cNvPr id="24580" name="Rectangle 1027"/>
          <p:cNvSpPr>
            <a:spLocks noGrp="1" noChangeArrowheads="1"/>
          </p:cNvSpPr>
          <p:nvPr>
            <p:ph type="body" idx="1"/>
          </p:nvPr>
        </p:nvSpPr>
        <p:spPr>
          <a:xfrm>
            <a:off x="918422" y="4759643"/>
            <a:ext cx="5051320" cy="4509135"/>
          </a:xfrm>
          <a:prstGeom prst="rect">
            <a:avLst/>
          </a:prstGeom>
          <a:noFill/>
          <a:ln/>
        </p:spPr>
        <p:txBody>
          <a:bodyPr>
            <a:normAutofit fontScale="70000" lnSpcReduction="20000"/>
          </a:bodyPr>
          <a:lstStyle/>
          <a:p>
            <a:r>
              <a:rPr lang="ru-RU" sz="1300" dirty="0" smtClean="0"/>
              <a:t>На следующем рисунке показана типовая схем бизнес процессов верхнего уровня для строительной организации.</a:t>
            </a:r>
          </a:p>
          <a:p>
            <a:r>
              <a:rPr lang="ru-RU" sz="1300" dirty="0" smtClean="0"/>
              <a:t>Она включает следующие основные процессы:</a:t>
            </a:r>
          </a:p>
          <a:p>
            <a:r>
              <a:rPr lang="ru-RU" sz="1300" b="1" dirty="0" smtClean="0"/>
              <a:t>А1. Стратегическое управление. </a:t>
            </a:r>
            <a:r>
              <a:rPr lang="ru-RU" sz="1300" dirty="0" smtClean="0"/>
              <a:t>Процесс обеспечивает построение программы развития организации, ее целей, показателей, определения сегментов рынка, клиентов (Заказчиков), ценовой политики. В </a:t>
            </a:r>
            <a:r>
              <a:rPr lang="en-US" sz="1300" dirty="0" err="1" smtClean="0"/>
              <a:t>TurboFlyERP</a:t>
            </a:r>
            <a:r>
              <a:rPr lang="en-US" sz="1300" dirty="0" smtClean="0"/>
              <a:t> </a:t>
            </a:r>
            <a:r>
              <a:rPr lang="ru-RU" sz="1300" dirty="0" smtClean="0"/>
              <a:t>этот процесс определяет политику учета, систему аналитических признаков, состав справочников, документов и отчетов. Выполняется этот процесс руководителями фирмы в тесном взаимодействии с владельцами бизнеса.</a:t>
            </a:r>
          </a:p>
          <a:p>
            <a:endParaRPr lang="ru-RU" sz="1300" dirty="0" smtClean="0"/>
          </a:p>
          <a:p>
            <a:r>
              <a:rPr lang="ru-RU" sz="1300" b="1" dirty="0" smtClean="0"/>
              <a:t>А2. Маркетинг и продажи</a:t>
            </a:r>
            <a:r>
              <a:rPr lang="ru-RU" sz="1300" dirty="0" smtClean="0"/>
              <a:t>. Процесс, который обеспечивает фирму новыми клиентами и заказами. Показателями процесса будут количество клиентов и заказов. Результатом процесса являются заключенные договора.</a:t>
            </a:r>
          </a:p>
          <a:p>
            <a:endParaRPr lang="ru-RU" sz="1300" dirty="0" smtClean="0"/>
          </a:p>
          <a:p>
            <a:r>
              <a:rPr lang="ru-RU" sz="1300" b="1" dirty="0" smtClean="0"/>
              <a:t>А3. Управление персоналом</a:t>
            </a:r>
            <a:r>
              <a:rPr lang="ru-RU" sz="1300" dirty="0" smtClean="0"/>
              <a:t>. Процесс, который обеспечивает фирме наличие кадров, способных решать стоящие перед ней задачи и достигать поставленных целей.</a:t>
            </a:r>
          </a:p>
          <a:p>
            <a:r>
              <a:rPr lang="ru-RU" sz="1300" b="1" dirty="0" smtClean="0"/>
              <a:t>А4. Проектирование</a:t>
            </a:r>
            <a:r>
              <a:rPr lang="ru-RU" sz="1300" dirty="0" smtClean="0"/>
              <a:t>. Процесс подготовки проектов. Результатом процесса является проектная документация. Документация может выполняться для собственной организации, субподрядчиков или для сторонних (внешних) заказчиков.</a:t>
            </a:r>
          </a:p>
          <a:p>
            <a:endParaRPr lang="ru-RU" sz="1300" dirty="0" smtClean="0"/>
          </a:p>
          <a:p>
            <a:r>
              <a:rPr lang="ru-RU" sz="1300" b="1" dirty="0" smtClean="0"/>
              <a:t>А5. Оперативное управление</a:t>
            </a:r>
            <a:r>
              <a:rPr lang="ru-RU" sz="1300" dirty="0" smtClean="0"/>
              <a:t>. Процесс обеспечивающий согласованное протекание остальных процессов и своевременное и качественное выполнение заказов.</a:t>
            </a:r>
          </a:p>
          <a:p>
            <a:r>
              <a:rPr lang="ru-RU" sz="1300" b="1" dirty="0" smtClean="0"/>
              <a:t>А6. Материально – техническое обеспечение</a:t>
            </a:r>
            <a:r>
              <a:rPr lang="ru-RU" sz="1300" dirty="0" smtClean="0"/>
              <a:t>. Процесс обеспечения деятельности организации материально – техническими ресурсами.</a:t>
            </a:r>
          </a:p>
          <a:p>
            <a:endParaRPr lang="ru-RU" sz="1300" dirty="0" smtClean="0"/>
          </a:p>
          <a:p>
            <a:r>
              <a:rPr lang="ru-RU" sz="1300" b="1" dirty="0" smtClean="0"/>
              <a:t>А7. Управление работой автотранспорта и строительными машинами</a:t>
            </a:r>
            <a:r>
              <a:rPr lang="ru-RU" sz="1300" dirty="0" smtClean="0"/>
              <a:t>. Процесс обеспечения строительства необходимыми машинами и механизмами.</a:t>
            </a:r>
          </a:p>
          <a:p>
            <a:endParaRPr lang="ru-RU" sz="1300" dirty="0" smtClean="0"/>
          </a:p>
          <a:p>
            <a:r>
              <a:rPr lang="ru-RU" sz="1300" b="1" dirty="0" smtClean="0"/>
              <a:t>А8. Финансовая деятельность и бухгалтерский учет</a:t>
            </a:r>
            <a:r>
              <a:rPr lang="ru-RU" sz="1300" dirty="0" smtClean="0"/>
              <a:t>. Процесс обеспечивающий эффективное финансирование строительства и достоверный учет.</a:t>
            </a:r>
          </a:p>
          <a:p>
            <a:endParaRPr lang="ru-RU" sz="1300" dirty="0" smtClean="0"/>
          </a:p>
          <a:p>
            <a:r>
              <a:rPr lang="ru-RU" sz="1300" b="1" dirty="0" smtClean="0"/>
              <a:t>А9. Строительные и монтажные работы. </a:t>
            </a:r>
            <a:r>
              <a:rPr lang="ru-RU" sz="1300" dirty="0" smtClean="0"/>
              <a:t>Основной процесс строительной фирмы обеспечивающий выполнение работ на объектах Заказчиков.</a:t>
            </a:r>
          </a:p>
          <a:p>
            <a:endParaRPr lang="ru-RU" sz="1300" dirty="0" smtClean="0"/>
          </a:p>
          <a:p>
            <a:pPr eaLnBrk="1" hangingPunct="1"/>
            <a:endParaRPr lang="ru-RU"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20</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r>
              <a:rPr lang="ru-RU" dirty="0" smtClean="0"/>
              <a:t>Заметка:</a:t>
            </a:r>
          </a:p>
          <a:p>
            <a:r>
              <a:rPr lang="ru-RU" dirty="0" smtClean="0"/>
              <a:t>В строительстве желательно на этапе подготовки договора получить предварительные данные о возможной прибыли.</a:t>
            </a:r>
          </a:p>
          <a:p>
            <a:r>
              <a:rPr lang="ru-RU" dirty="0" smtClean="0"/>
              <a:t>Договорная цена, как правило, определяется сметой. Смета, как правило, составляется базисно – индексным методом, что не дает возможности получить информацию о стоимости ресурсов, работ и разделов. Смета составляется по разделам. В раздел включают однотипные работы (земляные, фундаменты, стены, окна, полы и т.п.). При планировании работы перегруппировываются по этапам. Этап включает работы разного типа выполняемые в его пределах. Этапы, как правило, либо соответствуют циклам строительства (нулевой цикл, фундаменты, первый этаж, второй и </a:t>
            </a:r>
            <a:r>
              <a:rPr lang="ru-RU" dirty="0" err="1" smtClean="0"/>
              <a:t>т.д</a:t>
            </a:r>
            <a:r>
              <a:rPr lang="ru-RU" dirty="0" smtClean="0"/>
              <a:t>), если объемы не большие или отрезкам времени, как правило месяц. Этап будет включать работы из различных разделов сметы. Некоторые работы при планировании нужно будет распределить по этапам (например кладка стен многоэтажного дома в смете может быть одной позицией, а в плане должна быть разделена на несколько, по этапам и каждому этапу должен быть определен соответствующий объем).</a:t>
            </a:r>
          </a:p>
          <a:p>
            <a:pPr eaLnBrk="1" hangingPunct="1"/>
            <a:endParaRPr lang="ru-RU"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21</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22</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23</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24</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25</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26</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27</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28</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29</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FBC45E00-DCF4-4109-B486-FF62914679A8}" type="slidenum">
              <a:rPr lang="ru-RU">
                <a:latin typeface="Times New Roman" charset="0"/>
              </a:rPr>
              <a:pPr/>
              <a:t>3</a:t>
            </a:fld>
            <a:endParaRPr lang="ru-RU">
              <a:latin typeface="Times New Roman" charset="0"/>
            </a:endParaRPr>
          </a:p>
        </p:txBody>
      </p:sp>
      <p:sp>
        <p:nvSpPr>
          <p:cNvPr id="24579" name="Rectangle 1026"/>
          <p:cNvSpPr>
            <a:spLocks noGrp="1" noRot="1" noChangeAspect="1" noChangeArrowheads="1" noTextEdit="1"/>
          </p:cNvSpPr>
          <p:nvPr>
            <p:ph type="sldImg"/>
          </p:nvPr>
        </p:nvSpPr>
        <p:spPr>
          <a:xfrm>
            <a:off x="939800" y="750888"/>
            <a:ext cx="5008563" cy="3757612"/>
          </a:xfrm>
          <a:prstGeom prst="rect">
            <a:avLst/>
          </a:prstGeom>
          <a:ln/>
        </p:spPr>
      </p:sp>
      <p:sp>
        <p:nvSpPr>
          <p:cNvPr id="24580" name="Rectangle 1027"/>
          <p:cNvSpPr>
            <a:spLocks noGrp="1" noChangeArrowheads="1"/>
          </p:cNvSpPr>
          <p:nvPr>
            <p:ph type="body" idx="1"/>
          </p:nvPr>
        </p:nvSpPr>
        <p:spPr>
          <a:xfrm>
            <a:off x="918422" y="4759643"/>
            <a:ext cx="5051320" cy="4509135"/>
          </a:xfrm>
          <a:prstGeom prst="rect">
            <a:avLst/>
          </a:prstGeom>
          <a:noFill/>
          <a:ln/>
        </p:spPr>
        <p:txBody>
          <a:bodyPr>
            <a:normAutofit fontScale="92500" lnSpcReduction="10000"/>
          </a:bodyPr>
          <a:lstStyle/>
          <a:p>
            <a:pPr eaLnBrk="1" hangingPunct="1"/>
            <a:r>
              <a:rPr lang="ru-RU" dirty="0" smtClean="0"/>
              <a:t>На данном слайде представлена</a:t>
            </a:r>
            <a:r>
              <a:rPr lang="ru-RU" baseline="0" dirty="0" smtClean="0"/>
              <a:t> схема процессов в </a:t>
            </a:r>
            <a:r>
              <a:rPr lang="en-US" baseline="0" dirty="0" err="1" smtClean="0"/>
              <a:t>TurboFlyERP</a:t>
            </a:r>
            <a:r>
              <a:rPr lang="en-US" baseline="0" dirty="0" smtClean="0"/>
              <a:t>.</a:t>
            </a:r>
          </a:p>
          <a:p>
            <a:pPr eaLnBrk="1" hangingPunct="1"/>
            <a:endParaRPr lang="en-US" baseline="0" dirty="0" smtClean="0"/>
          </a:p>
          <a:p>
            <a:pPr eaLnBrk="1" hangingPunct="1"/>
            <a:r>
              <a:rPr lang="en-US" baseline="0" dirty="0" smtClean="0"/>
              <a:t>ERP – </a:t>
            </a:r>
            <a:r>
              <a:rPr lang="ru-RU" baseline="0" dirty="0" smtClean="0"/>
              <a:t>система управления ресурсами предприятия.</a:t>
            </a:r>
          </a:p>
          <a:p>
            <a:pPr eaLnBrk="1" hangingPunct="1"/>
            <a:endParaRPr lang="ru-RU" baseline="0" dirty="0" smtClean="0"/>
          </a:p>
          <a:p>
            <a:pPr eaLnBrk="1" hangingPunct="1"/>
            <a:r>
              <a:rPr lang="en-US" baseline="0" dirty="0" err="1" smtClean="0"/>
              <a:t>TurboFlyERP</a:t>
            </a:r>
            <a:r>
              <a:rPr lang="ru-RU" baseline="0" dirty="0" smtClean="0"/>
              <a:t> – это полноценная </a:t>
            </a:r>
            <a:r>
              <a:rPr lang="en-US" baseline="0" dirty="0" smtClean="0"/>
              <a:t>ERP</a:t>
            </a:r>
            <a:r>
              <a:rPr lang="ru-RU" baseline="0" dirty="0" smtClean="0"/>
              <a:t> система с расширенными функциями.  Наряду с управлением ресурсами позволяет управлять проектами, персоналом, вести бухгалтерский и налоговый учет (Турбо9.Бухгалтерия) и решать другие вопросы управления организацией.</a:t>
            </a:r>
          </a:p>
          <a:p>
            <a:pPr eaLnBrk="1" hangingPunct="1"/>
            <a:endParaRPr lang="ru-RU" baseline="0" dirty="0" smtClean="0"/>
          </a:p>
          <a:p>
            <a:pPr eaLnBrk="1" hangingPunct="1"/>
            <a:r>
              <a:rPr lang="ru-RU" baseline="0" dirty="0" smtClean="0"/>
              <a:t>Схема процессов предусмотренная в </a:t>
            </a:r>
            <a:r>
              <a:rPr lang="en-US" baseline="0" dirty="0" err="1" smtClean="0"/>
              <a:t>TurboFlyERP</a:t>
            </a:r>
            <a:r>
              <a:rPr lang="en-US" baseline="0" dirty="0" smtClean="0"/>
              <a:t> </a:t>
            </a:r>
            <a:r>
              <a:rPr lang="ru-RU" baseline="0" dirty="0" smtClean="0"/>
              <a:t>позволяет эффективно автоматизировать управление строительной организацией.</a:t>
            </a:r>
          </a:p>
          <a:p>
            <a:pPr eaLnBrk="1" hangingPunct="1"/>
            <a:endParaRPr lang="ru-RU" baseline="0" dirty="0" smtClean="0"/>
          </a:p>
          <a:p>
            <a:pPr eaLnBrk="1" hangingPunct="1"/>
            <a:r>
              <a:rPr lang="ru-RU" baseline="0" dirty="0" smtClean="0"/>
              <a:t>Красным цветом на схеме выделены процессы, которые в строительной организации имеют специфику.</a:t>
            </a:r>
          </a:p>
          <a:p>
            <a:pPr eaLnBrk="1" hangingPunct="1"/>
            <a:endParaRPr lang="ru-RU" baseline="0" dirty="0" smtClean="0"/>
          </a:p>
          <a:p>
            <a:pPr eaLnBrk="1" hangingPunct="1"/>
            <a:r>
              <a:rPr lang="ru-RU" baseline="0" dirty="0" smtClean="0"/>
              <a:t>Особенности этих процессов и будут рассмотрены в презентации.</a:t>
            </a:r>
          </a:p>
          <a:p>
            <a:pPr eaLnBrk="1" hangingPunct="1"/>
            <a:endParaRPr lang="ru-RU" baseline="0" dirty="0" smtClean="0"/>
          </a:p>
          <a:p>
            <a:pPr eaLnBrk="1" hangingPunct="1"/>
            <a:r>
              <a:rPr lang="ru-RU" baseline="0" dirty="0" smtClean="0"/>
              <a:t>В настоящее время разрабатывается руководство по использованию программного комплекса </a:t>
            </a:r>
            <a:r>
              <a:rPr lang="en-US" baseline="0" dirty="0" err="1" smtClean="0"/>
              <a:t>TurboFlyERP</a:t>
            </a:r>
            <a:r>
              <a:rPr lang="en-US" baseline="0" dirty="0" smtClean="0"/>
              <a:t> </a:t>
            </a:r>
            <a:r>
              <a:rPr lang="ru-RU" baseline="0" dirty="0" smtClean="0"/>
              <a:t>в строительстве. В руководстве будут рассмотрены все процессы.</a:t>
            </a:r>
          </a:p>
          <a:p>
            <a:pPr eaLnBrk="1" hangingPunct="1"/>
            <a:r>
              <a:rPr lang="ru-RU" baseline="0" dirty="0" smtClean="0"/>
              <a:t>Руководство готовится в виде сквозной учебно-демонстрационной задачи.</a:t>
            </a:r>
          </a:p>
          <a:p>
            <a:pPr eaLnBrk="1" hangingPunct="1"/>
            <a:endParaRPr lang="ru-RU" baseline="0" dirty="0" smtClean="0"/>
          </a:p>
          <a:p>
            <a:pPr eaLnBrk="1" hangingPunct="1"/>
            <a:endParaRPr lang="ru-RU"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30</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31</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32</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33</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34</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35</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36</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37</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38</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r>
              <a:rPr lang="ru-RU" dirty="0" smtClean="0"/>
              <a:t>Заметка:</a:t>
            </a:r>
          </a:p>
          <a:p>
            <a:r>
              <a:rPr lang="ru-RU" dirty="0" smtClean="0"/>
              <a:t>В строительстве желательно на этапе подготовки договора получить предварительные данные о возможной прибыли.</a:t>
            </a:r>
          </a:p>
          <a:p>
            <a:r>
              <a:rPr lang="ru-RU" dirty="0" smtClean="0"/>
              <a:t>Договорная цена, как правило, определяется сметой. Смета, как правило, составляется базисно – индексным методом, что не дает возможности получить информацию о стоимости ресурсов, работ и разделов. Смета составляется по разделам. В раздел включают однотипные работы (земляные, фундаменты, стены, окна, полы и т.п.). При планировании работы перегруппировываются по этапам. Этап включает работы разного типа выполняемые в его пределах. Этапы, как правило, либо соответствуют циклам строительства (нулевой цикл, фундаменты, первый этаж, второй и </a:t>
            </a:r>
            <a:r>
              <a:rPr lang="ru-RU" dirty="0" err="1" smtClean="0"/>
              <a:t>т.д</a:t>
            </a:r>
            <a:r>
              <a:rPr lang="ru-RU" dirty="0" smtClean="0"/>
              <a:t>), если объемы не большие или отрезкам времени, как правило месяц. Этап будет включать работы из различных разделов сметы. Некоторые работы при планировании нужно будет распределить по этапам (например кладка стен многоэтажного дома в смете может быть одной позицией, а в плане должна быть разделена на несколько, по этапам и каждому этапу должен быть определен соответствующий объем).</a:t>
            </a:r>
          </a:p>
          <a:p>
            <a:pPr eaLnBrk="1" hangingPunct="1"/>
            <a:endParaRPr lang="ru-RU"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39</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r>
              <a:rPr lang="ru-RU" dirty="0" smtClean="0"/>
              <a:t>Заметка:</a:t>
            </a:r>
          </a:p>
          <a:p>
            <a:r>
              <a:rPr lang="ru-RU" dirty="0" smtClean="0"/>
              <a:t>В строительстве желательно на этапе подготовки договора получить предварительные данные о возможной прибыли.</a:t>
            </a:r>
          </a:p>
          <a:p>
            <a:r>
              <a:rPr lang="ru-RU" dirty="0" smtClean="0"/>
              <a:t>Договорная цена, как правило, определяется сметой. Смета, как правило, составляется базисно – индексным методом, что не дает возможности получить информацию о стоимости ресурсов, работ и разделов. Смета составляется по разделам. В раздел включают однотипные работы (земляные, фундаменты, стены, окна, полы и т.п.). При планировании работы перегруппировываются по этапам. Этап включает работы разного типа выполняемые в его пределах. Этапы, как правило, либо соответствуют циклам строительства (нулевой цикл, фундаменты, первый этаж, второй и </a:t>
            </a:r>
            <a:r>
              <a:rPr lang="ru-RU" dirty="0" err="1" smtClean="0"/>
              <a:t>т.д</a:t>
            </a:r>
            <a:r>
              <a:rPr lang="ru-RU" dirty="0" smtClean="0"/>
              <a:t>), если объемы не большие или отрезкам времени, как правило месяц. Этап будет включать работы из различных разделов сметы. Некоторые работы при планировании нужно будет распределить по этапам (например кладка стен многоэтажного дома в смете может быть одной позицией, а в плане должна быть разделена на несколько, по этапам и каждому этапу должен быть определен соответствующий объем).</a:t>
            </a:r>
          </a:p>
          <a:p>
            <a:pPr eaLnBrk="1" hangingPunct="1"/>
            <a:endParaRPr lang="ru-RU"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BED4BF0C-F178-426A-BA47-FFD20D5E6ADD}" type="slidenum">
              <a:rPr lang="ru-RU">
                <a:latin typeface="Times New Roman" charset="0"/>
              </a:rPr>
              <a:pPr/>
              <a:t>4</a:t>
            </a:fld>
            <a:endParaRPr lang="ru-RU">
              <a:latin typeface="Times New Roman" charset="0"/>
            </a:endParaRPr>
          </a:p>
        </p:txBody>
      </p:sp>
      <p:sp>
        <p:nvSpPr>
          <p:cNvPr id="22531" name="Rectangle 2"/>
          <p:cNvSpPr>
            <a:spLocks noGrp="1" noRot="1" noChangeAspect="1" noChangeArrowheads="1" noTextEdit="1"/>
          </p:cNvSpPr>
          <p:nvPr>
            <p:ph type="sldImg"/>
          </p:nvPr>
        </p:nvSpPr>
        <p:spPr>
          <a:xfrm>
            <a:off x="939800" y="750888"/>
            <a:ext cx="5008563" cy="3757612"/>
          </a:xfrm>
          <a:prstGeom prst="rect">
            <a:avLst/>
          </a:prstGeom>
          <a:ln/>
        </p:spPr>
      </p:sp>
      <p:sp>
        <p:nvSpPr>
          <p:cNvPr id="22532"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99A64A0C-C685-49E9-B02B-DAD4F84A6230}" type="slidenum">
              <a:rPr lang="ru-RU">
                <a:latin typeface="Times New Roman" charset="0"/>
              </a:rPr>
              <a:pPr/>
              <a:t>5</a:t>
            </a:fld>
            <a:endParaRPr lang="ru-RU">
              <a:latin typeface="Times New Roman" charset="0"/>
            </a:endParaRPr>
          </a:p>
        </p:txBody>
      </p:sp>
      <p:sp>
        <p:nvSpPr>
          <p:cNvPr id="23555" name="Rectangle 2"/>
          <p:cNvSpPr>
            <a:spLocks noGrp="1" noRot="1" noChangeAspect="1" noChangeArrowheads="1" noTextEdit="1"/>
          </p:cNvSpPr>
          <p:nvPr>
            <p:ph type="sldImg"/>
          </p:nvPr>
        </p:nvSpPr>
        <p:spPr>
          <a:xfrm>
            <a:off x="939800" y="750888"/>
            <a:ext cx="5008563" cy="3757612"/>
          </a:xfrm>
          <a:prstGeom prst="rect">
            <a:avLst/>
          </a:prstGeom>
          <a:ln/>
        </p:spPr>
      </p:sp>
      <p:sp>
        <p:nvSpPr>
          <p:cNvPr id="23556"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6</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7</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8</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50C7F16-F74E-40C0-B837-037594702897}" type="slidenum">
              <a:rPr lang="ru-RU">
                <a:latin typeface="Times New Roman" charset="0"/>
              </a:rPr>
              <a:pPr/>
              <a:t>9</a:t>
            </a:fld>
            <a:endParaRPr lang="ru-RU">
              <a:latin typeface="Times New Roman" charset="0"/>
            </a:endParaRPr>
          </a:p>
        </p:txBody>
      </p:sp>
      <p:sp>
        <p:nvSpPr>
          <p:cNvPr id="25603" name="Rectangle 2"/>
          <p:cNvSpPr>
            <a:spLocks noGrp="1" noRot="1" noChangeAspect="1" noChangeArrowheads="1" noTextEdit="1"/>
          </p:cNvSpPr>
          <p:nvPr>
            <p:ph type="sldImg"/>
          </p:nvPr>
        </p:nvSpPr>
        <p:spPr>
          <a:xfrm>
            <a:off x="939800" y="750888"/>
            <a:ext cx="5008563" cy="3757612"/>
          </a:xfrm>
          <a:prstGeom prst="rect">
            <a:avLst/>
          </a:prstGeom>
          <a:ln/>
        </p:spPr>
      </p:sp>
      <p:sp>
        <p:nvSpPr>
          <p:cNvPr id="25604" name="Rectangle 3"/>
          <p:cNvSpPr>
            <a:spLocks noGrp="1" noChangeArrowheads="1"/>
          </p:cNvSpPr>
          <p:nvPr>
            <p:ph type="body" idx="1"/>
          </p:nvPr>
        </p:nvSpPr>
        <p:spPr>
          <a:xfrm>
            <a:off x="918422" y="4759643"/>
            <a:ext cx="5051320" cy="4509135"/>
          </a:xfrm>
          <a:prstGeom prst="rect">
            <a:avLst/>
          </a:prstGeom>
          <a:noFill/>
          <a:ln/>
        </p:spPr>
        <p:txBody>
          <a:bodyPr/>
          <a:lstStyle/>
          <a:p>
            <a:pPr eaLnBrk="1" hangingPunct="1"/>
            <a:endParaRPr lang="ru-RU"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A2F5723F-FB75-4B7D-9E20-6FDAB9D20DEC}" type="datetime1">
              <a:rPr lang="ru-RU" smtClean="0"/>
              <a:pPr>
                <a:defRPr/>
              </a:pPr>
              <a:t>18.05.2012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9C64DC1E-D5E1-4A6D-87A8-C8154F3A5329}"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03B08ABA-8C21-4BA6-BC9D-83FBBD30C715}" type="datetime1">
              <a:rPr lang="ru-RU" smtClean="0"/>
              <a:pPr>
                <a:defRPr/>
              </a:pPr>
              <a:t>18.05.2012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4AD8F49C-9C30-46FF-8D6A-931779B510C5}"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4727E876-EC12-49F7-9100-A081B5B5ECC4}" type="datetime1">
              <a:rPr lang="ru-RU" smtClean="0"/>
              <a:pPr>
                <a:defRPr/>
              </a:pPr>
              <a:t>18.05.2012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1F134628-89BA-41E3-A5AD-43ADE024F890}" type="slidenum">
              <a:rPr lang="ru-RU" smtClean="0"/>
              <a:pPr>
                <a:defRPr/>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Заголовок, клип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228600"/>
            <a:ext cx="6400800" cy="1219200"/>
          </a:xfrm>
        </p:spPr>
        <p:txBody>
          <a:bodyPr/>
          <a:lstStyle/>
          <a:p>
            <a:r>
              <a:rPr lang="ru-RU" smtClean="0"/>
              <a:t>Образец заголовка</a:t>
            </a:r>
            <a:endParaRPr lang="ru-RU"/>
          </a:p>
        </p:txBody>
      </p:sp>
      <p:sp>
        <p:nvSpPr>
          <p:cNvPr id="3" name="Клип 2"/>
          <p:cNvSpPr>
            <a:spLocks noGrp="1"/>
          </p:cNvSpPr>
          <p:nvPr>
            <p:ph type="clipArt" sz="half" idx="1"/>
          </p:nvPr>
        </p:nvSpPr>
        <p:spPr>
          <a:xfrm>
            <a:off x="2438400" y="1600200"/>
            <a:ext cx="3124200" cy="4495800"/>
          </a:xfrm>
        </p:spPr>
        <p:txBody>
          <a:bodyPr/>
          <a:lstStyle/>
          <a:p>
            <a:pPr lvl="0"/>
            <a:endParaRPr lang="ru-RU" noProof="0" smtClean="0"/>
          </a:p>
        </p:txBody>
      </p:sp>
      <p:sp>
        <p:nvSpPr>
          <p:cNvPr id="4" name="Текст 3"/>
          <p:cNvSpPr>
            <a:spLocks noGrp="1"/>
          </p:cNvSpPr>
          <p:nvPr>
            <p:ph type="body" sz="half" idx="2"/>
          </p:nvPr>
        </p:nvSpPr>
        <p:spPr>
          <a:xfrm>
            <a:off x="5715000" y="1600200"/>
            <a:ext cx="31242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fld id="{C55E92FF-CCCE-46E9-8CEF-00CD7E5380B3}" type="datetime1">
              <a:rPr lang="ru-RU"/>
              <a:pPr>
                <a:defRPr/>
              </a:pPr>
              <a:t>18.05.2012</a:t>
            </a:fld>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D89E00C7-BD10-4883-84F6-1FB16627B6EE}" type="slidenum">
              <a:rPr lang="ru-RU"/>
              <a:pPr>
                <a:defRPr/>
              </a:pPr>
              <a:t>‹#›</a:t>
            </a:fld>
            <a:endParaRPr lang="ru-RU"/>
          </a:p>
        </p:txBody>
      </p:sp>
    </p:spTree>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Заголовок, текст и клип">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228600"/>
            <a:ext cx="6400800" cy="12192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2438400" y="1600200"/>
            <a:ext cx="3124200" cy="4495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Клип 3"/>
          <p:cNvSpPr>
            <a:spLocks noGrp="1"/>
          </p:cNvSpPr>
          <p:nvPr>
            <p:ph type="clipArt" sz="half" idx="2"/>
          </p:nvPr>
        </p:nvSpPr>
        <p:spPr>
          <a:xfrm>
            <a:off x="5715000" y="1600200"/>
            <a:ext cx="3124200" cy="4495800"/>
          </a:xfrm>
        </p:spPr>
        <p:txBody>
          <a:bodyPr/>
          <a:lstStyle/>
          <a:p>
            <a:pPr lvl="0"/>
            <a:endParaRPr lang="ru-RU" noProof="0" smtClean="0"/>
          </a:p>
        </p:txBody>
      </p:sp>
      <p:sp>
        <p:nvSpPr>
          <p:cNvPr id="5" name="Rectangle 7"/>
          <p:cNvSpPr>
            <a:spLocks noGrp="1" noChangeArrowheads="1"/>
          </p:cNvSpPr>
          <p:nvPr>
            <p:ph type="dt" sz="half" idx="10"/>
          </p:nvPr>
        </p:nvSpPr>
        <p:spPr>
          <a:ln/>
        </p:spPr>
        <p:txBody>
          <a:bodyPr/>
          <a:lstStyle>
            <a:lvl1pPr>
              <a:defRPr/>
            </a:lvl1pPr>
          </a:lstStyle>
          <a:p>
            <a:pPr>
              <a:defRPr/>
            </a:pPr>
            <a:fld id="{88FF8EAF-F157-4B21-9D87-A9B953624F37}" type="datetime1">
              <a:rPr lang="ru-RU"/>
              <a:pPr>
                <a:defRPr/>
              </a:pPr>
              <a:t>18.05.2012</a:t>
            </a:fld>
            <a:endParaRPr lang="ru-RU"/>
          </a:p>
        </p:txBody>
      </p:sp>
      <p:sp>
        <p:nvSpPr>
          <p:cNvPr id="6" name="Rectangle 8"/>
          <p:cNvSpPr>
            <a:spLocks noGrp="1" noChangeArrowheads="1"/>
          </p:cNvSpPr>
          <p:nvPr>
            <p:ph type="ftr" sz="quarter" idx="11"/>
          </p:nvPr>
        </p:nvSpPr>
        <p:spPr>
          <a:ln/>
        </p:spPr>
        <p:txBody>
          <a:bodyPr/>
          <a:lstStyle>
            <a:lvl1pPr>
              <a:defRPr/>
            </a:lvl1pPr>
          </a:lstStyle>
          <a:p>
            <a:pPr>
              <a:defRPr/>
            </a:pPr>
            <a:endParaRPr lang="ru-RU"/>
          </a:p>
        </p:txBody>
      </p:sp>
      <p:sp>
        <p:nvSpPr>
          <p:cNvPr id="7" name="Rectangle 9"/>
          <p:cNvSpPr>
            <a:spLocks noGrp="1" noChangeArrowheads="1"/>
          </p:cNvSpPr>
          <p:nvPr>
            <p:ph type="sldNum" sz="quarter" idx="12"/>
          </p:nvPr>
        </p:nvSpPr>
        <p:spPr>
          <a:ln/>
        </p:spPr>
        <p:txBody>
          <a:bodyPr/>
          <a:lstStyle>
            <a:lvl1pPr>
              <a:defRPr/>
            </a:lvl1pPr>
          </a:lstStyle>
          <a:p>
            <a:pPr>
              <a:defRPr/>
            </a:pPr>
            <a:fld id="{D7D13F3D-CD60-482B-BDD7-495C36E450ED}" type="slidenum">
              <a:rPr lang="ru-RU"/>
              <a:pPr>
                <a:defRPr/>
              </a:pPr>
              <a:t>‹#›</a:t>
            </a:fld>
            <a:endParaRPr lang="ru-RU"/>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F2C28082-EA00-456D-B7F2-A7F57D9B033E}" type="datetime1">
              <a:rPr lang="ru-RU" smtClean="0"/>
              <a:pPr>
                <a:defRPr/>
              </a:pPr>
              <a:t>18.05.2012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627F1CD7-8CC4-414E-B5EC-11EADFEF83F2}"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5A8E4239-53AD-47A4-9AC3-61436AA76797}" type="datetime1">
              <a:rPr lang="ru-RU" smtClean="0"/>
              <a:pPr>
                <a:defRPr/>
              </a:pPr>
              <a:t>18.05.2012</a:t>
            </a:fld>
            <a:endParaRPr lang="ru-RU"/>
          </a:p>
        </p:txBody>
      </p:sp>
      <p:sp>
        <p:nvSpPr>
          <p:cNvPr id="5" name="Нижний колонтитул 4"/>
          <p:cNvSpPr>
            <a:spLocks noGrp="1"/>
          </p:cNvSpPr>
          <p:nvPr>
            <p:ph type="ftr" sz="quarter" idx="11"/>
          </p:nvPr>
        </p:nvSpPr>
        <p:spPr/>
        <p:txBody>
          <a:bodyPr/>
          <a:lstStyle/>
          <a:p>
            <a:pPr>
              <a:defRPr/>
            </a:pPr>
            <a:endParaRPr lang="ru-RU"/>
          </a:p>
        </p:txBody>
      </p:sp>
      <p:sp>
        <p:nvSpPr>
          <p:cNvPr id="6" name="Номер слайда 5"/>
          <p:cNvSpPr>
            <a:spLocks noGrp="1"/>
          </p:cNvSpPr>
          <p:nvPr>
            <p:ph type="sldNum" sz="quarter" idx="12"/>
          </p:nvPr>
        </p:nvSpPr>
        <p:spPr/>
        <p:txBody>
          <a:bodyPr/>
          <a:lstStyle/>
          <a:p>
            <a:pPr>
              <a:defRPr/>
            </a:pPr>
            <a:fld id="{BD64524C-212F-4005-804B-D8F97EC73E69}"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1006BE15-1D40-4BC7-A5B8-79310A610A2E}" type="datetime1">
              <a:rPr lang="ru-RU" smtClean="0"/>
              <a:pPr>
                <a:defRPr/>
              </a:pPr>
              <a:t>18.05.2012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16AFA142-DC55-4F17-910D-996F237CDA1A}" type="slidenum">
              <a:rPr lang="ru-RU" smtClean="0"/>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6E3A69D8-58FB-4F5C-9DC5-78C5F9771950}" type="datetime1">
              <a:rPr lang="ru-RU" smtClean="0"/>
              <a:pPr>
                <a:defRPr/>
              </a:pPr>
              <a:t>18.05.2012</a:t>
            </a:fld>
            <a:endParaRPr lang="ru-RU"/>
          </a:p>
        </p:txBody>
      </p:sp>
      <p:sp>
        <p:nvSpPr>
          <p:cNvPr id="8" name="Нижний колонтитул 7"/>
          <p:cNvSpPr>
            <a:spLocks noGrp="1"/>
          </p:cNvSpPr>
          <p:nvPr>
            <p:ph type="ftr" sz="quarter" idx="11"/>
          </p:nvPr>
        </p:nvSpPr>
        <p:spPr/>
        <p:txBody>
          <a:bodyPr/>
          <a:lstStyle/>
          <a:p>
            <a:pPr>
              <a:defRPr/>
            </a:pPr>
            <a:endParaRPr lang="ru-RU"/>
          </a:p>
        </p:txBody>
      </p:sp>
      <p:sp>
        <p:nvSpPr>
          <p:cNvPr id="9" name="Номер слайда 8"/>
          <p:cNvSpPr>
            <a:spLocks noGrp="1"/>
          </p:cNvSpPr>
          <p:nvPr>
            <p:ph type="sldNum" sz="quarter" idx="12"/>
          </p:nvPr>
        </p:nvSpPr>
        <p:spPr/>
        <p:txBody>
          <a:bodyPr/>
          <a:lstStyle/>
          <a:p>
            <a:pPr>
              <a:defRPr/>
            </a:pPr>
            <a:fld id="{785237E2-219B-44E1-9F66-45C830F2251D}" type="slidenum">
              <a:rPr lang="ru-RU" smtClean="0"/>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F80B9F93-3657-4741-806B-566169A38B4D}" type="datetime1">
              <a:rPr lang="ru-RU" smtClean="0"/>
              <a:pPr>
                <a:defRPr/>
              </a:pPr>
              <a:t>18.05.2012</a:t>
            </a:fld>
            <a:endParaRPr lang="ru-RU"/>
          </a:p>
        </p:txBody>
      </p:sp>
      <p:sp>
        <p:nvSpPr>
          <p:cNvPr id="4" name="Нижний колонтитул 3"/>
          <p:cNvSpPr>
            <a:spLocks noGrp="1"/>
          </p:cNvSpPr>
          <p:nvPr>
            <p:ph type="ftr" sz="quarter" idx="11"/>
          </p:nvPr>
        </p:nvSpPr>
        <p:spPr/>
        <p:txBody>
          <a:bodyPr/>
          <a:lstStyle/>
          <a:p>
            <a:pPr>
              <a:defRPr/>
            </a:pPr>
            <a:endParaRPr lang="ru-RU"/>
          </a:p>
        </p:txBody>
      </p:sp>
      <p:sp>
        <p:nvSpPr>
          <p:cNvPr id="5" name="Номер слайда 4"/>
          <p:cNvSpPr>
            <a:spLocks noGrp="1"/>
          </p:cNvSpPr>
          <p:nvPr>
            <p:ph type="sldNum" sz="quarter" idx="12"/>
          </p:nvPr>
        </p:nvSpPr>
        <p:spPr/>
        <p:txBody>
          <a:bodyPr/>
          <a:lstStyle/>
          <a:p>
            <a:pPr>
              <a:defRPr/>
            </a:pPr>
            <a:fld id="{934CC5F8-F902-41BA-9DCE-CF4517A1AF5F}"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3D11E1C6-6075-4B29-B67C-69C8DF6DB02D}" type="datetime1">
              <a:rPr lang="ru-RU" smtClean="0"/>
              <a:pPr>
                <a:defRPr/>
              </a:pPr>
              <a:t>18.05.2012</a:t>
            </a:fld>
            <a:endParaRPr lang="ru-RU"/>
          </a:p>
        </p:txBody>
      </p:sp>
      <p:sp>
        <p:nvSpPr>
          <p:cNvPr id="3" name="Нижний колонтитул 2"/>
          <p:cNvSpPr>
            <a:spLocks noGrp="1"/>
          </p:cNvSpPr>
          <p:nvPr>
            <p:ph type="ftr" sz="quarter" idx="11"/>
          </p:nvPr>
        </p:nvSpPr>
        <p:spPr/>
        <p:txBody>
          <a:bodyPr/>
          <a:lstStyle/>
          <a:p>
            <a:pPr>
              <a:defRPr/>
            </a:pPr>
            <a:endParaRPr lang="ru-RU"/>
          </a:p>
        </p:txBody>
      </p:sp>
      <p:sp>
        <p:nvSpPr>
          <p:cNvPr id="4" name="Номер слайда 3"/>
          <p:cNvSpPr>
            <a:spLocks noGrp="1"/>
          </p:cNvSpPr>
          <p:nvPr>
            <p:ph type="sldNum" sz="quarter" idx="12"/>
          </p:nvPr>
        </p:nvSpPr>
        <p:spPr/>
        <p:txBody>
          <a:bodyPr/>
          <a:lstStyle/>
          <a:p>
            <a:pPr>
              <a:defRPr/>
            </a:pPr>
            <a:fld id="{DF7FAA36-EE16-4B28-B975-3F743C227E6A}"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7CED9632-88E9-41E3-AFB1-A1A09838967F}" type="datetime1">
              <a:rPr lang="ru-RU" smtClean="0"/>
              <a:pPr>
                <a:defRPr/>
              </a:pPr>
              <a:t>18.05.2012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9E9E5717-E3AD-4058-90A5-8965B403CE8B}"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7FD49D51-D720-413F-8F34-8EB9374C7CCE}" type="datetime1">
              <a:rPr lang="ru-RU" smtClean="0"/>
              <a:pPr>
                <a:defRPr/>
              </a:pPr>
              <a:t>18.05.2012</a:t>
            </a:fld>
            <a:endParaRPr lang="ru-RU"/>
          </a:p>
        </p:txBody>
      </p:sp>
      <p:sp>
        <p:nvSpPr>
          <p:cNvPr id="6" name="Нижний колонтитул 5"/>
          <p:cNvSpPr>
            <a:spLocks noGrp="1"/>
          </p:cNvSpPr>
          <p:nvPr>
            <p:ph type="ftr" sz="quarter" idx="11"/>
          </p:nvPr>
        </p:nvSpPr>
        <p:spPr/>
        <p:txBody>
          <a:bodyPr/>
          <a:lstStyle/>
          <a:p>
            <a:pPr>
              <a:defRPr/>
            </a:pPr>
            <a:endParaRPr lang="ru-RU"/>
          </a:p>
        </p:txBody>
      </p:sp>
      <p:sp>
        <p:nvSpPr>
          <p:cNvPr id="7" name="Номер слайда 6"/>
          <p:cNvSpPr>
            <a:spLocks noGrp="1"/>
          </p:cNvSpPr>
          <p:nvPr>
            <p:ph type="sldNum" sz="quarter" idx="12"/>
          </p:nvPr>
        </p:nvSpPr>
        <p:spPr/>
        <p:txBody>
          <a:bodyPr/>
          <a:lstStyle/>
          <a:p>
            <a:pPr>
              <a:defRPr/>
            </a:pPr>
            <a:fld id="{7843B55F-938C-4EB3-AB4D-E5F882F1E07B}"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4ABF7F65-416D-4C22-8195-08F7E4D7BDB3}" type="datetime1">
              <a:rPr lang="ru-RU" smtClean="0"/>
              <a:pPr>
                <a:defRPr/>
              </a:pPr>
              <a:t>18.05.2012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B8469F9-B4DF-45D0-9204-619358029ACC}"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 id="2147483825" r:id="rId12"/>
    <p:sldLayoutId id="2147483826"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9.jpeg"/><Relationship Id="rId4" Type="http://schemas.openxmlformats.org/officeDocument/2006/relationships/image" Target="../media/image18.gif"/></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1.jpe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8.gi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8.gif"/></Relationships>
</file>

<file path=ppt/slides/_rels/slide21.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file:///C:\Users\LMA2006\AppData\Local\Temp\HS6ClipImage_4f2d3619.gif"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24.png"/><Relationship Id="rId5" Type="http://schemas.openxmlformats.org/officeDocument/2006/relationships/image" Target="file:///C:\Users\LMA2006\AppData\Local\Temp\HS6ClipImage_4f2d2b6b.gif" TargetMode="Externa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7" Type="http://schemas.openxmlformats.org/officeDocument/2006/relationships/image" Target="file:///C:\Users\LMA2006\AppData\Local\Temp\HS6ClipImage_4f302015.gif"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file:///C:\Users\LMA2006\AppData\Local\Temp\HS6ClipImage_4f301d99.gif" TargetMode="External"/><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18.gif"/></Relationships>
</file>

<file path=ppt/slides/_rels/slide3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3.xml"/><Relationship Id="rId1" Type="http://schemas.openxmlformats.org/officeDocument/2006/relationships/slideLayout" Target="../slideLayouts/slideLayout13.xml"/><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5.xml"/><Relationship Id="rId1" Type="http://schemas.openxmlformats.org/officeDocument/2006/relationships/slideLayout" Target="../slideLayouts/slideLayout13.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13.xml"/><Relationship Id="rId4" Type="http://schemas.openxmlformats.org/officeDocument/2006/relationships/image" Target="../media/image18.gif"/></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13.xml"/><Relationship Id="rId4" Type="http://schemas.openxmlformats.org/officeDocument/2006/relationships/image" Target="../media/image18.gif"/></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18.gif"/></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667000" y="152400"/>
            <a:ext cx="6477000" cy="1828800"/>
          </a:xfrm>
        </p:spPr>
        <p:txBody>
          <a:bodyPr>
            <a:normAutofit fontScale="90000"/>
          </a:bodyPr>
          <a:lstStyle/>
          <a:p>
            <a:pPr eaLnBrk="1" hangingPunct="1">
              <a:defRPr/>
            </a:pPr>
            <a:r>
              <a:rPr lang="en-US" dirty="0" err="1" smtClean="0"/>
              <a:t>TurboFlyERP</a:t>
            </a:r>
            <a:r>
              <a:rPr lang="en-US" dirty="0"/>
              <a:t/>
            </a:r>
            <a:br>
              <a:rPr lang="en-US" dirty="0"/>
            </a:br>
            <a:r>
              <a:rPr lang="ru-RU" dirty="0" smtClean="0"/>
              <a:t>Управленческий учет в строительстве</a:t>
            </a:r>
          </a:p>
        </p:txBody>
      </p:sp>
      <p:sp>
        <p:nvSpPr>
          <p:cNvPr id="35843" name="Rectangle 3"/>
          <p:cNvSpPr>
            <a:spLocks noGrp="1" noChangeArrowheads="1"/>
          </p:cNvSpPr>
          <p:nvPr>
            <p:ph type="subTitle" idx="1"/>
          </p:nvPr>
        </p:nvSpPr>
        <p:spPr>
          <a:xfrm>
            <a:off x="1371600" y="5410200"/>
            <a:ext cx="6400800" cy="838200"/>
          </a:xfrm>
        </p:spPr>
        <p:txBody>
          <a:bodyPr>
            <a:normAutofit fontScale="85000" lnSpcReduction="20000"/>
          </a:bodyPr>
          <a:lstStyle/>
          <a:p>
            <a:pPr eaLnBrk="1" hangingPunct="1">
              <a:defRPr/>
            </a:pPr>
            <a:r>
              <a:rPr lang="ru-RU" dirty="0" smtClean="0">
                <a:solidFill>
                  <a:schemeClr val="bg1"/>
                </a:solidFill>
              </a:rPr>
              <a:t>ООО «ГАРНЕЦ»</a:t>
            </a:r>
            <a:endParaRPr lang="en-US" dirty="0" smtClean="0">
              <a:solidFill>
                <a:schemeClr val="bg1"/>
              </a:solidFill>
            </a:endParaRPr>
          </a:p>
          <a:p>
            <a:pPr eaLnBrk="1" hangingPunct="1">
              <a:defRPr/>
            </a:pPr>
            <a:r>
              <a:rPr lang="ru-RU" dirty="0" smtClean="0">
                <a:solidFill>
                  <a:schemeClr val="bg1"/>
                </a:solidFill>
              </a:rPr>
              <a:t>2012</a:t>
            </a:r>
            <a:endParaRPr lang="ru-RU" dirty="0" smtClean="0"/>
          </a:p>
        </p:txBody>
      </p:sp>
      <p:sp>
        <p:nvSpPr>
          <p:cNvPr id="4" name="Rectangle 3"/>
          <p:cNvSpPr>
            <a:spLocks noGrp="1" noChangeArrowheads="1"/>
          </p:cNvSpPr>
          <p:nvPr>
            <p:ph type="dt" sz="half" idx="10"/>
          </p:nvPr>
        </p:nvSpPr>
        <p:spPr>
          <a:xfrm>
            <a:off x="457200" y="6356350"/>
            <a:ext cx="990600" cy="365125"/>
          </a:xfrm>
        </p:spPr>
        <p:txBody>
          <a:bodyPr/>
          <a:lstStyle/>
          <a:p>
            <a:pPr>
              <a:defRPr/>
            </a:pPr>
            <a:fld id="{BD5C3712-7076-4013-ACAE-A28E342B5214}" type="datetime1">
              <a:rPr lang="ru-RU"/>
              <a:pPr>
                <a:defRPr/>
              </a:pPr>
              <a:t>18.05.2012</a:t>
            </a:fld>
            <a:endParaRPr lang="ru-RU" dirty="0"/>
          </a:p>
        </p:txBody>
      </p:sp>
      <p:sp>
        <p:nvSpPr>
          <p:cNvPr id="5" name="Rectangle 5"/>
          <p:cNvSpPr>
            <a:spLocks noGrp="1" noChangeArrowheads="1"/>
          </p:cNvSpPr>
          <p:nvPr>
            <p:ph type="sldNum" sz="quarter" idx="12"/>
          </p:nvPr>
        </p:nvSpPr>
        <p:spPr/>
        <p:txBody>
          <a:bodyPr/>
          <a:lstStyle/>
          <a:p>
            <a:pPr>
              <a:defRPr/>
            </a:pPr>
            <a:fld id="{0974F8D2-202A-46BB-8DDD-942C4C7F0A0C}" type="slidenum">
              <a:rPr lang="ru-RU"/>
              <a:pPr>
                <a:defRPr/>
              </a:pPr>
              <a:t>1</a:t>
            </a:fld>
            <a:endParaRPr lang="ru-RU"/>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LMA2006\AppData\Local\Temp\HS6ClipImage_4ec02221.gif"/>
          <p:cNvPicPr>
            <a:picLocks noGrp="1" noChangeAspect="1" noChangeArrowheads="1"/>
          </p:cNvPicPr>
          <p:nvPr>
            <p:ph type="pic" idx="1"/>
          </p:nvPr>
        </p:nvPicPr>
        <p:blipFill>
          <a:blip r:embed="rId3" cstate="print"/>
          <a:stretch>
            <a:fillRect/>
          </a:stretch>
        </p:blipFill>
        <p:spPr bwMode="auto">
          <a:xfrm>
            <a:off x="609600" y="1143000"/>
            <a:ext cx="7831923" cy="4935323"/>
          </a:xfrm>
          <a:prstGeom prst="rect">
            <a:avLst/>
          </a:prstGeom>
          <a:noFill/>
        </p:spPr>
      </p:pic>
      <p:sp>
        <p:nvSpPr>
          <p:cNvPr id="186370" name="Rectangle 2"/>
          <p:cNvSpPr>
            <a:spLocks noGrp="1" noChangeArrowheads="1"/>
          </p:cNvSpPr>
          <p:nvPr>
            <p:ph type="title"/>
          </p:nvPr>
        </p:nvSpPr>
        <p:spPr>
          <a:xfrm>
            <a:off x="1828800" y="228600"/>
            <a:ext cx="5486400" cy="457200"/>
          </a:xfrm>
        </p:spPr>
        <p:txBody>
          <a:bodyPr>
            <a:normAutofit/>
          </a:bodyPr>
          <a:lstStyle/>
          <a:p>
            <a:pPr algn="ctr" eaLnBrk="1" hangingPunct="1">
              <a:defRPr/>
            </a:pPr>
            <a:r>
              <a:rPr lang="ru-RU" b="1" dirty="0" smtClean="0"/>
              <a:t>Учет взаимоотношений с контрагентами</a:t>
            </a:r>
            <a:endParaRPr lang="ru-RU" dirty="0" smtClean="0"/>
          </a:p>
        </p:txBody>
      </p:sp>
      <p:sp>
        <p:nvSpPr>
          <p:cNvPr id="186371" name="Rectangle 3"/>
          <p:cNvSpPr>
            <a:spLocks noGrp="1" noChangeArrowheads="1"/>
          </p:cNvSpPr>
          <p:nvPr>
            <p:ph type="body" sz="half" idx="2"/>
          </p:nvPr>
        </p:nvSpPr>
        <p:spPr>
          <a:xfrm>
            <a:off x="1828800" y="762000"/>
            <a:ext cx="5562600" cy="304800"/>
          </a:xfrm>
        </p:spPr>
        <p:txBody>
          <a:bodyPr>
            <a:normAutofit fontScale="77500" lnSpcReduction="20000"/>
          </a:bodyPr>
          <a:lstStyle/>
          <a:p>
            <a:pPr algn="ctr">
              <a:defRPr/>
            </a:pPr>
            <a:r>
              <a:rPr lang="ru-RU" sz="2000" dirty="0" smtClean="0"/>
              <a:t>Учет объектов строительства (выполнения ремонтных работ)</a:t>
            </a:r>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10</a:t>
            </a:fld>
            <a:endParaRPr lang="ru-RU"/>
          </a:p>
        </p:txBody>
      </p:sp>
      <p:sp>
        <p:nvSpPr>
          <p:cNvPr id="21" name="Прямоугольник 20"/>
          <p:cNvSpPr/>
          <p:nvPr/>
        </p:nvSpPr>
        <p:spPr>
          <a:xfrm>
            <a:off x="7620000" y="1447800"/>
            <a:ext cx="6858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 стрелкой 22"/>
          <p:cNvCxnSpPr>
            <a:stCxn id="21" idx="2"/>
          </p:cNvCxnSpPr>
          <p:nvPr/>
        </p:nvCxnSpPr>
        <p:spPr>
          <a:xfrm flipH="1">
            <a:off x="5719762" y="1752600"/>
            <a:ext cx="2243138" cy="11155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Рисунок 12" descr="БланкОбъектКонтрагентаПомощь.jpg"/>
          <p:cNvPicPr>
            <a:picLocks noChangeAspect="1"/>
          </p:cNvPicPr>
          <p:nvPr/>
        </p:nvPicPr>
        <p:blipFill>
          <a:blip r:embed="rId4" cstate="print"/>
          <a:stretch>
            <a:fillRect/>
          </a:stretch>
        </p:blipFill>
        <p:spPr>
          <a:xfrm>
            <a:off x="2590800" y="2895600"/>
            <a:ext cx="6019800" cy="2858286"/>
          </a:xfrm>
          <a:prstGeom prst="rect">
            <a:avLst/>
          </a:prstGeom>
        </p:spPr>
      </p:pic>
      <p:sp>
        <p:nvSpPr>
          <p:cNvPr id="24" name="TextBox 23"/>
          <p:cNvSpPr txBox="1"/>
          <p:nvPr/>
        </p:nvSpPr>
        <p:spPr>
          <a:xfrm>
            <a:off x="609600" y="5105400"/>
            <a:ext cx="2971800" cy="1015663"/>
          </a:xfrm>
          <a:prstGeom prst="rect">
            <a:avLst/>
          </a:prstGeom>
          <a:solidFill>
            <a:schemeClr val="bg1"/>
          </a:solidFill>
          <a:ln w="6350">
            <a:solidFill>
              <a:schemeClr val="tx1"/>
            </a:solidFill>
          </a:ln>
        </p:spPr>
        <p:txBody>
          <a:bodyPr wrap="square" rtlCol="0">
            <a:spAutoFit/>
          </a:bodyPr>
          <a:lstStyle/>
          <a:p>
            <a:r>
              <a:rPr lang="ru-RU" sz="1200" dirty="0" smtClean="0"/>
              <a:t>Все сведения об объекте  контрагента вводятся с помощью бланка «Объект контрагента». При нажатии кнопки «Помощь» будет открыто окно с инструкцией по работе с бланком.</a:t>
            </a:r>
            <a:endParaRPr lang="ru-RU" sz="1200" dirty="0"/>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609600" y="228600"/>
            <a:ext cx="8229600" cy="1219200"/>
          </a:xfrm>
        </p:spPr>
        <p:txBody>
          <a:bodyPr>
            <a:normAutofit fontScale="90000"/>
          </a:bodyPr>
          <a:lstStyle/>
          <a:p>
            <a:pPr algn="ctr" eaLnBrk="1" hangingPunct="1">
              <a:defRPr/>
            </a:pPr>
            <a:r>
              <a:rPr lang="ru-RU" b="1" dirty="0" smtClean="0"/>
              <a:t>Учет взаимоотношений с контрагентами</a:t>
            </a:r>
            <a:endParaRPr lang="ru-RU" dirty="0" smtClean="0"/>
          </a:p>
        </p:txBody>
      </p:sp>
      <p:sp>
        <p:nvSpPr>
          <p:cNvPr id="186371" name="Rectangle 3"/>
          <p:cNvSpPr>
            <a:spLocks noGrp="1" noChangeArrowheads="1"/>
          </p:cNvSpPr>
          <p:nvPr>
            <p:ph type="body" sz="half" idx="1"/>
          </p:nvPr>
        </p:nvSpPr>
        <p:spPr>
          <a:xfrm>
            <a:off x="609600" y="1600200"/>
            <a:ext cx="8077200" cy="914400"/>
          </a:xfrm>
        </p:spPr>
        <p:txBody>
          <a:bodyPr/>
          <a:lstStyle/>
          <a:p>
            <a:pPr algn="ctr" eaLnBrk="1" hangingPunct="1">
              <a:buNone/>
              <a:defRPr/>
            </a:pPr>
            <a:r>
              <a:rPr lang="ru-RU" sz="2600" dirty="0" smtClean="0"/>
              <a:t> Подготовка и учет договоров с заказчиками на выполнение работ;</a:t>
            </a:r>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11</a:t>
            </a:fld>
            <a:endParaRPr lang="ru-RU"/>
          </a:p>
        </p:txBody>
      </p:sp>
      <p:sp>
        <p:nvSpPr>
          <p:cNvPr id="6" name="TextBox 5"/>
          <p:cNvSpPr txBox="1"/>
          <p:nvPr/>
        </p:nvSpPr>
        <p:spPr>
          <a:xfrm>
            <a:off x="1524000" y="2667000"/>
            <a:ext cx="6705600" cy="2585323"/>
          </a:xfrm>
          <a:prstGeom prst="rect">
            <a:avLst/>
          </a:prstGeom>
          <a:noFill/>
        </p:spPr>
        <p:txBody>
          <a:bodyPr wrap="square" rtlCol="0">
            <a:spAutoFit/>
          </a:bodyPr>
          <a:lstStyle/>
          <a:p>
            <a:r>
              <a:rPr lang="ru-RU" dirty="0" smtClean="0"/>
              <a:t>Отношения между контрагентами регулируются договорами подряда. Управление Договорами реализует проектно-процессный подход к управлению. Решение Управление Договорами включает учет договоров и отчеты по ним, </a:t>
            </a:r>
            <a:r>
              <a:rPr lang="ru-RU" dirty="0" err="1" smtClean="0"/>
              <a:t>бюджетирование</a:t>
            </a:r>
            <a:r>
              <a:rPr lang="ru-RU" dirty="0" smtClean="0"/>
              <a:t> на основе портфеля договоров, согласование документов и делопроизводство, контроль исполнения и оптимизацию загрузки сотрудников, сетевое планирование, учет договоров в строительстве.</a:t>
            </a:r>
          </a:p>
          <a:p>
            <a:endParaRPr lang="ru-RU" dirty="0"/>
          </a:p>
        </p:txBody>
      </p:sp>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828800" y="228600"/>
            <a:ext cx="5486400" cy="457200"/>
          </a:xfrm>
        </p:spPr>
        <p:txBody>
          <a:bodyPr>
            <a:normAutofit/>
          </a:bodyPr>
          <a:lstStyle/>
          <a:p>
            <a:pPr algn="ctr" eaLnBrk="1" hangingPunct="1">
              <a:defRPr/>
            </a:pPr>
            <a:r>
              <a:rPr lang="ru-RU" b="1" dirty="0" smtClean="0"/>
              <a:t>Учет взаимоотношений с контрагентами</a:t>
            </a:r>
            <a:endParaRPr lang="ru-RU" dirty="0" smtClean="0"/>
          </a:p>
        </p:txBody>
      </p:sp>
      <p:sp>
        <p:nvSpPr>
          <p:cNvPr id="186371" name="Rectangle 3"/>
          <p:cNvSpPr>
            <a:spLocks noGrp="1" noChangeArrowheads="1"/>
          </p:cNvSpPr>
          <p:nvPr>
            <p:ph type="body" sz="half" idx="2"/>
          </p:nvPr>
        </p:nvSpPr>
        <p:spPr>
          <a:xfrm>
            <a:off x="1828800" y="762000"/>
            <a:ext cx="5562600" cy="457200"/>
          </a:xfrm>
        </p:spPr>
        <p:txBody>
          <a:bodyPr>
            <a:normAutofit/>
          </a:bodyPr>
          <a:lstStyle/>
          <a:p>
            <a:pPr algn="ctr">
              <a:defRPr/>
            </a:pPr>
            <a:r>
              <a:rPr lang="ru-RU" sz="2000" dirty="0" smtClean="0"/>
              <a:t>Учет договоров с заказчиками</a:t>
            </a:r>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12</a:t>
            </a:fld>
            <a:endParaRPr lang="ru-RU"/>
          </a:p>
        </p:txBody>
      </p:sp>
      <p:pic>
        <p:nvPicPr>
          <p:cNvPr id="25601" name="Picture 1" descr="HS6ClipImage_4ea809e4"/>
          <p:cNvPicPr>
            <a:picLocks noChangeAspect="1" noChangeArrowheads="1"/>
          </p:cNvPicPr>
          <p:nvPr/>
        </p:nvPicPr>
        <p:blipFill>
          <a:blip r:embed="rId3" cstate="print"/>
          <a:stretch>
            <a:fillRect/>
          </a:stretch>
        </p:blipFill>
        <p:spPr bwMode="auto">
          <a:xfrm>
            <a:off x="381000" y="1295400"/>
            <a:ext cx="8581916" cy="5029200"/>
          </a:xfrm>
          <a:prstGeom prst="rect">
            <a:avLst/>
          </a:prstGeom>
          <a:noFill/>
          <a:ln w="9525">
            <a:noFill/>
            <a:miter lim="800000"/>
            <a:headEnd/>
            <a:tailEnd/>
          </a:ln>
        </p:spPr>
      </p:pic>
      <p:sp>
        <p:nvSpPr>
          <p:cNvPr id="8" name="Прямоугольник 7"/>
          <p:cNvSpPr/>
          <p:nvPr/>
        </p:nvSpPr>
        <p:spPr>
          <a:xfrm>
            <a:off x="381000" y="1981200"/>
            <a:ext cx="16002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Десятиугольник 8"/>
          <p:cNvSpPr/>
          <p:nvPr/>
        </p:nvSpPr>
        <p:spPr>
          <a:xfrm>
            <a:off x="381000" y="2057400"/>
            <a:ext cx="228600" cy="2286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1</a:t>
            </a:r>
            <a:endParaRPr lang="ru-RU" dirty="0">
              <a:solidFill>
                <a:srgbClr val="FF0000"/>
              </a:solidFill>
            </a:endParaRPr>
          </a:p>
        </p:txBody>
      </p:sp>
      <p:sp>
        <p:nvSpPr>
          <p:cNvPr id="10" name="Прямоугольник 9"/>
          <p:cNvSpPr/>
          <p:nvPr/>
        </p:nvSpPr>
        <p:spPr>
          <a:xfrm>
            <a:off x="1981200" y="2133600"/>
            <a:ext cx="6096000" cy="685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Десятиугольник 10"/>
          <p:cNvSpPr/>
          <p:nvPr/>
        </p:nvSpPr>
        <p:spPr>
          <a:xfrm>
            <a:off x="2514600" y="2438400"/>
            <a:ext cx="304800" cy="3048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2</a:t>
            </a:r>
            <a:endParaRPr lang="ru-RU" dirty="0">
              <a:solidFill>
                <a:srgbClr val="FF0000"/>
              </a:solidFill>
            </a:endParaRPr>
          </a:p>
        </p:txBody>
      </p:sp>
      <p:sp>
        <p:nvSpPr>
          <p:cNvPr id="12" name="Прямоугольник 11"/>
          <p:cNvSpPr/>
          <p:nvPr/>
        </p:nvSpPr>
        <p:spPr>
          <a:xfrm>
            <a:off x="8077200" y="2133600"/>
            <a:ext cx="914400" cy="2590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есятиугольник 12"/>
          <p:cNvSpPr/>
          <p:nvPr/>
        </p:nvSpPr>
        <p:spPr>
          <a:xfrm>
            <a:off x="8382000" y="4343400"/>
            <a:ext cx="304800" cy="3048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3</a:t>
            </a:r>
            <a:endParaRPr lang="ru-RU" dirty="0">
              <a:solidFill>
                <a:srgbClr val="FF0000"/>
              </a:solidFill>
            </a:endParaRPr>
          </a:p>
        </p:txBody>
      </p:sp>
      <p:sp>
        <p:nvSpPr>
          <p:cNvPr id="14" name="TextBox 13"/>
          <p:cNvSpPr txBox="1"/>
          <p:nvPr/>
        </p:nvSpPr>
        <p:spPr>
          <a:xfrm>
            <a:off x="2133600" y="2895600"/>
            <a:ext cx="5791200" cy="2743200"/>
          </a:xfrm>
          <a:prstGeom prst="rect">
            <a:avLst/>
          </a:prstGeom>
          <a:noFill/>
        </p:spPr>
        <p:txBody>
          <a:bodyPr wrap="square" rtlCol="0">
            <a:noAutofit/>
          </a:bodyPr>
          <a:lstStyle/>
          <a:p>
            <a:r>
              <a:rPr lang="ru-RU" dirty="0" smtClean="0"/>
              <a:t>Решение Управление Договорами и доступ к картотеке «Сделка/проект/программа». </a:t>
            </a:r>
          </a:p>
          <a:p>
            <a:r>
              <a:rPr lang="ru-RU" dirty="0" smtClean="0"/>
              <a:t>Данные  о договорах представляются в виде иерархической картотеки  </a:t>
            </a:r>
          </a:p>
          <a:p>
            <a:r>
              <a:rPr lang="ru-RU" dirty="0" smtClean="0"/>
              <a:t>Для управления записями в картотеке имеется панель управления </a:t>
            </a:r>
          </a:p>
          <a:p>
            <a:r>
              <a:rPr lang="ru-RU" dirty="0" smtClean="0"/>
              <a:t>Пользователь может добавлять, удалять и редактировать записи.</a:t>
            </a:r>
          </a:p>
          <a:p>
            <a:endParaRPr lang="ru-RU" dirty="0"/>
          </a:p>
        </p:txBody>
      </p:sp>
      <p:sp>
        <p:nvSpPr>
          <p:cNvPr id="15" name="Десятиугольник 14"/>
          <p:cNvSpPr/>
          <p:nvPr/>
        </p:nvSpPr>
        <p:spPr>
          <a:xfrm>
            <a:off x="6477000" y="3200400"/>
            <a:ext cx="304800" cy="3048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1</a:t>
            </a:r>
            <a:endParaRPr lang="ru-RU" dirty="0">
              <a:solidFill>
                <a:srgbClr val="FF0000"/>
              </a:solidFill>
            </a:endParaRPr>
          </a:p>
        </p:txBody>
      </p:sp>
      <p:sp>
        <p:nvSpPr>
          <p:cNvPr id="16" name="Десятиугольник 15"/>
          <p:cNvSpPr/>
          <p:nvPr/>
        </p:nvSpPr>
        <p:spPr>
          <a:xfrm>
            <a:off x="5029200" y="3733800"/>
            <a:ext cx="304800" cy="3048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2</a:t>
            </a:r>
            <a:endParaRPr lang="ru-RU" dirty="0">
              <a:solidFill>
                <a:srgbClr val="FF0000"/>
              </a:solidFill>
            </a:endParaRPr>
          </a:p>
        </p:txBody>
      </p:sp>
      <p:sp>
        <p:nvSpPr>
          <p:cNvPr id="17" name="Десятиугольник 16"/>
          <p:cNvSpPr/>
          <p:nvPr/>
        </p:nvSpPr>
        <p:spPr>
          <a:xfrm>
            <a:off x="4343400" y="4267200"/>
            <a:ext cx="304800" cy="3048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3</a:t>
            </a:r>
            <a:endParaRPr lang="ru-RU" dirty="0">
              <a:solidFill>
                <a:srgbClr val="FF0000"/>
              </a:solidFill>
            </a:endParaRPr>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LMA2006\AppData\Local\Temp\HS6ClipImage_4ec02221.gif"/>
          <p:cNvPicPr>
            <a:picLocks noGrp="1" noChangeAspect="1" noChangeArrowheads="1"/>
          </p:cNvPicPr>
          <p:nvPr>
            <p:ph type="pic" idx="1"/>
          </p:nvPr>
        </p:nvPicPr>
        <p:blipFill>
          <a:blip r:embed="rId3" cstate="print"/>
          <a:stretch>
            <a:fillRect/>
          </a:stretch>
        </p:blipFill>
        <p:spPr bwMode="auto">
          <a:xfrm>
            <a:off x="609600" y="1219200"/>
            <a:ext cx="7831923" cy="3605346"/>
          </a:xfrm>
          <a:prstGeom prst="rect">
            <a:avLst/>
          </a:prstGeom>
          <a:noFill/>
        </p:spPr>
      </p:pic>
      <p:sp>
        <p:nvSpPr>
          <p:cNvPr id="186370" name="Rectangle 2"/>
          <p:cNvSpPr>
            <a:spLocks noGrp="1" noChangeArrowheads="1"/>
          </p:cNvSpPr>
          <p:nvPr>
            <p:ph type="title"/>
          </p:nvPr>
        </p:nvSpPr>
        <p:spPr>
          <a:xfrm>
            <a:off x="1828800" y="228600"/>
            <a:ext cx="5486400" cy="457200"/>
          </a:xfrm>
        </p:spPr>
        <p:txBody>
          <a:bodyPr>
            <a:normAutofit/>
          </a:bodyPr>
          <a:lstStyle/>
          <a:p>
            <a:pPr algn="ctr" eaLnBrk="1" hangingPunct="1">
              <a:defRPr/>
            </a:pPr>
            <a:r>
              <a:rPr lang="ru-RU" b="1" dirty="0" smtClean="0"/>
              <a:t>Учет взаимоотношений с контрагентами</a:t>
            </a:r>
            <a:endParaRPr lang="ru-RU" dirty="0" smtClean="0"/>
          </a:p>
        </p:txBody>
      </p:sp>
      <p:sp>
        <p:nvSpPr>
          <p:cNvPr id="186371" name="Rectangle 3"/>
          <p:cNvSpPr>
            <a:spLocks noGrp="1" noChangeArrowheads="1"/>
          </p:cNvSpPr>
          <p:nvPr>
            <p:ph type="body" sz="half" idx="2"/>
          </p:nvPr>
        </p:nvSpPr>
        <p:spPr>
          <a:xfrm>
            <a:off x="1828800" y="762000"/>
            <a:ext cx="5562600" cy="304800"/>
          </a:xfrm>
        </p:spPr>
        <p:txBody>
          <a:bodyPr>
            <a:normAutofit fontScale="85000" lnSpcReduction="20000"/>
          </a:bodyPr>
          <a:lstStyle/>
          <a:p>
            <a:pPr algn="ctr">
              <a:defRPr/>
            </a:pPr>
            <a:r>
              <a:rPr lang="ru-RU" sz="2000" dirty="0" smtClean="0"/>
              <a:t>Учет договоров с заказчиками (Проект – сделка)</a:t>
            </a:r>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13</a:t>
            </a:fld>
            <a:endParaRPr lang="ru-RU" dirty="0"/>
          </a:p>
        </p:txBody>
      </p:sp>
      <p:sp>
        <p:nvSpPr>
          <p:cNvPr id="21" name="Прямоугольник 20"/>
          <p:cNvSpPr/>
          <p:nvPr/>
        </p:nvSpPr>
        <p:spPr>
          <a:xfrm>
            <a:off x="6781800" y="1295400"/>
            <a:ext cx="83820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 стрелкой 22"/>
          <p:cNvCxnSpPr>
            <a:stCxn id="21" idx="2"/>
            <a:endCxn id="10" idx="0"/>
          </p:cNvCxnSpPr>
          <p:nvPr/>
        </p:nvCxnSpPr>
        <p:spPr>
          <a:xfrm flipH="1">
            <a:off x="6248400" y="1676400"/>
            <a:ext cx="952500" cy="1676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 name="Рисунок 9" descr="СделкаПроект_Помощь.jpg"/>
          <p:cNvPicPr>
            <a:picLocks noChangeAspect="1"/>
          </p:cNvPicPr>
          <p:nvPr/>
        </p:nvPicPr>
        <p:blipFill>
          <a:blip r:embed="rId4" cstate="print"/>
          <a:stretch>
            <a:fillRect/>
          </a:stretch>
        </p:blipFill>
        <p:spPr>
          <a:xfrm>
            <a:off x="3581400" y="3352800"/>
            <a:ext cx="5334000" cy="3024000"/>
          </a:xfrm>
          <a:prstGeom prst="rect">
            <a:avLst/>
          </a:prstGeom>
        </p:spPr>
      </p:pic>
      <p:sp>
        <p:nvSpPr>
          <p:cNvPr id="24" name="TextBox 23"/>
          <p:cNvSpPr txBox="1"/>
          <p:nvPr/>
        </p:nvSpPr>
        <p:spPr>
          <a:xfrm>
            <a:off x="609600" y="4038600"/>
            <a:ext cx="3200400" cy="2308324"/>
          </a:xfrm>
          <a:prstGeom prst="rect">
            <a:avLst/>
          </a:prstGeom>
          <a:solidFill>
            <a:schemeClr val="bg1"/>
          </a:solidFill>
          <a:ln w="6350">
            <a:solidFill>
              <a:schemeClr val="tx1"/>
            </a:solidFill>
          </a:ln>
        </p:spPr>
        <p:txBody>
          <a:bodyPr wrap="square" rtlCol="0">
            <a:spAutoFit/>
          </a:bodyPr>
          <a:lstStyle/>
          <a:p>
            <a:r>
              <a:rPr lang="ru-RU" sz="1200" dirty="0" smtClean="0"/>
              <a:t>Проект (Сделка) - группа работ на выполнение заказа. Проект может содержать несколько договоров, причем по окончанию одного договора может заключаться еще один договор или доп. соглашение по данному проекту. Другие названия проекта – генеральный договор, программа работ, наряд-заказ. Все сведения о Проекте вводятся с помощью бланка «Сделка». При нажатии кнопки «Помощь» будет открыто окно с инструкцией по работе с бланком.</a:t>
            </a:r>
            <a:endParaRPr lang="ru-RU" sz="1200"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Группа 18"/>
          <p:cNvGrpSpPr/>
          <p:nvPr/>
        </p:nvGrpSpPr>
        <p:grpSpPr>
          <a:xfrm>
            <a:off x="304800" y="685800"/>
            <a:ext cx="8581916" cy="5707909"/>
            <a:chOff x="304800" y="685800"/>
            <a:chExt cx="8581916" cy="5707909"/>
          </a:xfrm>
        </p:grpSpPr>
        <p:pic>
          <p:nvPicPr>
            <p:cNvPr id="25601" name="Picture 1" descr="HS6ClipImage_4ea809e4"/>
            <p:cNvPicPr>
              <a:picLocks noChangeAspect="1" noChangeArrowheads="1"/>
            </p:cNvPicPr>
            <p:nvPr/>
          </p:nvPicPr>
          <p:blipFill>
            <a:blip r:embed="rId3" cstate="print"/>
            <a:stretch>
              <a:fillRect/>
            </a:stretch>
          </p:blipFill>
          <p:spPr bwMode="auto">
            <a:xfrm>
              <a:off x="304800" y="685800"/>
              <a:ext cx="8581916" cy="3088477"/>
            </a:xfrm>
            <a:prstGeom prst="rect">
              <a:avLst/>
            </a:prstGeom>
            <a:noFill/>
            <a:ln w="9525">
              <a:noFill/>
              <a:miter lim="800000"/>
              <a:headEnd/>
              <a:tailEnd/>
            </a:ln>
          </p:spPr>
        </p:pic>
        <p:pic>
          <p:nvPicPr>
            <p:cNvPr id="18" name="Рисунок 17" descr="ДоговорПокупателяБланкСнимок2.jpg"/>
            <p:cNvPicPr>
              <a:picLocks noChangeAspect="1"/>
            </p:cNvPicPr>
            <p:nvPr/>
          </p:nvPicPr>
          <p:blipFill>
            <a:blip r:embed="rId4" cstate="print"/>
            <a:stretch>
              <a:fillRect/>
            </a:stretch>
          </p:blipFill>
          <p:spPr>
            <a:xfrm>
              <a:off x="304800" y="3733800"/>
              <a:ext cx="8534400" cy="2659909"/>
            </a:xfrm>
            <a:prstGeom prst="rect">
              <a:avLst/>
            </a:prstGeom>
          </p:spPr>
        </p:pic>
      </p:grpSp>
      <p:sp>
        <p:nvSpPr>
          <p:cNvPr id="186370" name="Rectangle 2"/>
          <p:cNvSpPr>
            <a:spLocks noGrp="1" noChangeArrowheads="1"/>
          </p:cNvSpPr>
          <p:nvPr>
            <p:ph type="title"/>
          </p:nvPr>
        </p:nvSpPr>
        <p:spPr>
          <a:xfrm>
            <a:off x="1828800" y="228600"/>
            <a:ext cx="5486400" cy="457200"/>
          </a:xfrm>
        </p:spPr>
        <p:txBody>
          <a:bodyPr>
            <a:normAutofit/>
          </a:bodyPr>
          <a:lstStyle/>
          <a:p>
            <a:pPr algn="ctr" eaLnBrk="1" hangingPunct="1">
              <a:defRPr/>
            </a:pPr>
            <a:r>
              <a:rPr lang="ru-RU" b="1" dirty="0" smtClean="0"/>
              <a:t>Учет взаимоотношений с контрагентами</a:t>
            </a:r>
            <a:endParaRPr lang="ru-RU" dirty="0" smtClean="0"/>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14</a:t>
            </a:fld>
            <a:endParaRPr lang="ru-RU"/>
          </a:p>
        </p:txBody>
      </p:sp>
      <p:sp>
        <p:nvSpPr>
          <p:cNvPr id="14" name="TextBox 13"/>
          <p:cNvSpPr txBox="1"/>
          <p:nvPr/>
        </p:nvSpPr>
        <p:spPr>
          <a:xfrm>
            <a:off x="4343400" y="990600"/>
            <a:ext cx="4267200" cy="2819400"/>
          </a:xfrm>
          <a:prstGeom prst="rect">
            <a:avLst/>
          </a:prstGeom>
          <a:noFill/>
        </p:spPr>
        <p:txBody>
          <a:bodyPr wrap="square" rtlCol="0">
            <a:noAutofit/>
          </a:bodyPr>
          <a:lstStyle/>
          <a:p>
            <a:r>
              <a:rPr lang="ru-RU" dirty="0" smtClean="0"/>
              <a:t>Параметры договора регистрируются в специальном бланке «Договор Заказчика».</a:t>
            </a:r>
          </a:p>
          <a:p>
            <a:r>
              <a:rPr lang="ru-RU" dirty="0" smtClean="0"/>
              <a:t>Для заполнения бланка могут использоваться подсистемы «Мастер Договоров Строительного Подряда» и «Сметы АРПС», которые позволяют вводить данные из других программ и исключить двойной ввод вручную.</a:t>
            </a:r>
          </a:p>
          <a:p>
            <a:endParaRPr lang="ru-RU" dirty="0" smtClean="0"/>
          </a:p>
          <a:p>
            <a:endParaRPr lang="ru-RU" dirty="0"/>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457200" y="2133600"/>
            <a:ext cx="8229600" cy="762000"/>
          </a:xfrm>
        </p:spPr>
        <p:txBody>
          <a:bodyPr>
            <a:normAutofit/>
          </a:bodyPr>
          <a:lstStyle/>
          <a:p>
            <a:pPr algn="ctr" eaLnBrk="1" hangingPunct="1">
              <a:defRPr/>
            </a:pPr>
            <a:r>
              <a:rPr lang="ru-RU" sz="2800" b="1" dirty="0" smtClean="0"/>
              <a:t>Учет взаимоотношений с контрагентами</a:t>
            </a:r>
            <a:endParaRPr lang="ru-RU" sz="2800" dirty="0" smtClean="0"/>
          </a:p>
        </p:txBody>
      </p:sp>
      <p:sp>
        <p:nvSpPr>
          <p:cNvPr id="186371" name="Rectangle 3"/>
          <p:cNvSpPr>
            <a:spLocks noGrp="1" noChangeArrowheads="1"/>
          </p:cNvSpPr>
          <p:nvPr>
            <p:ph type="body" sz="half" idx="1"/>
          </p:nvPr>
        </p:nvSpPr>
        <p:spPr>
          <a:xfrm>
            <a:off x="381000" y="2743200"/>
            <a:ext cx="8077200" cy="609600"/>
          </a:xfrm>
        </p:spPr>
        <p:txBody>
          <a:bodyPr/>
          <a:lstStyle/>
          <a:p>
            <a:pPr algn="ctr" eaLnBrk="1" hangingPunct="1">
              <a:buNone/>
              <a:defRPr/>
            </a:pPr>
            <a:r>
              <a:rPr lang="ru-RU" sz="2600" dirty="0" smtClean="0"/>
              <a:t> Мастер договоров строительного подряда;</a:t>
            </a:r>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15</a:t>
            </a:fld>
            <a:endParaRPr lang="ru-RU"/>
          </a:p>
        </p:txBody>
      </p:sp>
      <p:sp>
        <p:nvSpPr>
          <p:cNvPr id="6" name="TextBox 5"/>
          <p:cNvSpPr txBox="1"/>
          <p:nvPr/>
        </p:nvSpPr>
        <p:spPr>
          <a:xfrm>
            <a:off x="838200" y="3581400"/>
            <a:ext cx="7620000" cy="2667000"/>
          </a:xfrm>
          <a:prstGeom prst="rect">
            <a:avLst/>
          </a:prstGeom>
          <a:solidFill>
            <a:schemeClr val="tx2">
              <a:lumMod val="20000"/>
              <a:lumOff val="80000"/>
              <a:alpha val="60000"/>
            </a:schemeClr>
          </a:solidFill>
        </p:spPr>
        <p:txBody>
          <a:bodyPr wrap="square" rtlCol="0">
            <a:noAutofit/>
          </a:bodyPr>
          <a:lstStyle/>
          <a:p>
            <a:r>
              <a:rPr lang="ru-RU" dirty="0" smtClean="0"/>
              <a:t>Мастер договоров строительного подряда это инструмент для быстрой и эффективной подготовки договоров с учетом требований законодательства, система хранения информации о договорах и механизм передачи данных о договорах в </a:t>
            </a:r>
            <a:r>
              <a:rPr lang="en-US" dirty="0" err="1" smtClean="0"/>
              <a:t>TurboFlyERP</a:t>
            </a:r>
            <a:r>
              <a:rPr lang="en-US" dirty="0" smtClean="0"/>
              <a:t>.</a:t>
            </a:r>
          </a:p>
          <a:p>
            <a:pPr>
              <a:spcBef>
                <a:spcPts val="600"/>
              </a:spcBef>
            </a:pPr>
            <a:r>
              <a:rPr lang="ru-RU" sz="1100" dirty="0" smtClean="0"/>
              <a:t>Правовое регулирование подрядных отношений осуществляется в соответствии с Гражданским кодексом Российской Федерации (ГК РФ), прежде всего гл. 37. «Подряд», в т. ч. §1 «Общие положения о подряде» и §3 «Строительный подряд». Нормы, регулирующие договорные отношения, содержатся и в других разделах ГК РФ: «Общие положения об обязательствах», «Право собственности и иные вещные права» и др.</a:t>
            </a:r>
            <a:endParaRPr lang="en-US" sz="1100" dirty="0" smtClean="0"/>
          </a:p>
          <a:p>
            <a:pPr>
              <a:spcBef>
                <a:spcPts val="600"/>
              </a:spcBef>
            </a:pPr>
            <a:r>
              <a:rPr lang="ru-RU" sz="1100" dirty="0" smtClean="0"/>
              <a:t>При создании программы автоматизации подготовки договора подряда мы руководствовались также Методическими рекомендациями по составлению договоров подряда на строительство в Российской Федерации, утвержденных постановлением Госстроя России 25.05.1999</a:t>
            </a:r>
            <a:endParaRPr lang="en-US" sz="1100" dirty="0" smtClean="0"/>
          </a:p>
          <a:p>
            <a:endParaRPr lang="ru-RU" sz="1000" dirty="0" smtClean="0"/>
          </a:p>
          <a:p>
            <a:endParaRPr lang="ru-RU" dirty="0"/>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МДСП_БланкФорма01.jpg"/>
          <p:cNvPicPr>
            <a:picLocks noChangeAspect="1"/>
          </p:cNvPicPr>
          <p:nvPr/>
        </p:nvPicPr>
        <p:blipFill>
          <a:blip r:embed="rId3" cstate="print"/>
          <a:stretch>
            <a:fillRect/>
          </a:stretch>
        </p:blipFill>
        <p:spPr>
          <a:xfrm>
            <a:off x="0" y="1524000"/>
            <a:ext cx="9144000" cy="2359202"/>
          </a:xfrm>
          <a:prstGeom prst="rect">
            <a:avLst/>
          </a:prstGeom>
        </p:spPr>
      </p:pic>
      <p:sp>
        <p:nvSpPr>
          <p:cNvPr id="16" name="Двойные круглые скобки 15"/>
          <p:cNvSpPr/>
          <p:nvPr/>
        </p:nvSpPr>
        <p:spPr>
          <a:xfrm>
            <a:off x="762000" y="2057400"/>
            <a:ext cx="6096000" cy="1752600"/>
          </a:xfrm>
          <a:prstGeom prst="bracketPair">
            <a:avLst/>
          </a:prstGeom>
          <a:solidFill>
            <a:srgbClr val="FF0000">
              <a:alpha val="10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lgn="ctr" eaLnBrk="1" hangingPunct="1">
              <a:defRPr/>
            </a:pPr>
            <a:r>
              <a:rPr lang="ru-RU" sz="2800" b="1" dirty="0" smtClean="0"/>
              <a:t>Учет взаимоотношений с контрагентами</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eaLnBrk="1" hangingPunct="1">
              <a:buNone/>
              <a:defRPr/>
            </a:pPr>
            <a:r>
              <a:rPr lang="ru-RU" sz="2600" dirty="0" smtClean="0"/>
              <a:t> Мастер договоров строительного подряда;</a:t>
            </a:r>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16</a:t>
            </a:fld>
            <a:endParaRPr lang="ru-RU"/>
          </a:p>
        </p:txBody>
      </p:sp>
      <p:sp>
        <p:nvSpPr>
          <p:cNvPr id="6" name="TextBox 5"/>
          <p:cNvSpPr txBox="1"/>
          <p:nvPr/>
        </p:nvSpPr>
        <p:spPr>
          <a:xfrm>
            <a:off x="5105400" y="2057400"/>
            <a:ext cx="1447800" cy="228600"/>
          </a:xfrm>
          <a:prstGeom prst="rect">
            <a:avLst/>
          </a:prstGeom>
          <a:noFill/>
        </p:spPr>
        <p:txBody>
          <a:bodyPr wrap="square" rtlCol="0">
            <a:noAutofit/>
          </a:bodyPr>
          <a:lstStyle/>
          <a:p>
            <a:r>
              <a:rPr lang="ru-RU" sz="1000" dirty="0" smtClean="0">
                <a:solidFill>
                  <a:srgbClr val="FF0000"/>
                </a:solidFill>
              </a:rPr>
              <a:t>Реквизиты договора</a:t>
            </a:r>
          </a:p>
          <a:p>
            <a:endParaRPr lang="ru-RU" dirty="0">
              <a:solidFill>
                <a:srgbClr val="FF0000"/>
              </a:solidFill>
            </a:endParaRPr>
          </a:p>
        </p:txBody>
      </p:sp>
      <p:sp>
        <p:nvSpPr>
          <p:cNvPr id="9" name="Прямоугольник 8"/>
          <p:cNvSpPr/>
          <p:nvPr/>
        </p:nvSpPr>
        <p:spPr>
          <a:xfrm>
            <a:off x="0" y="0"/>
            <a:ext cx="9144000" cy="1524000"/>
          </a:xfrm>
          <a:prstGeom prst="rect">
            <a:avLst/>
          </a:prstGeom>
          <a:blipFill dpi="0" rotWithShape="1">
            <a:blip r:embed="rId4"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descr="МДСП_БланкФорма02.jpg"/>
          <p:cNvPicPr>
            <a:picLocks noChangeAspect="1"/>
          </p:cNvPicPr>
          <p:nvPr/>
        </p:nvPicPr>
        <p:blipFill>
          <a:blip r:embed="rId5" cstate="print"/>
          <a:srcRect b="21420"/>
          <a:stretch>
            <a:fillRect/>
          </a:stretch>
        </p:blipFill>
        <p:spPr>
          <a:xfrm>
            <a:off x="0" y="3886200"/>
            <a:ext cx="9144000" cy="2515857"/>
          </a:xfrm>
          <a:prstGeom prst="rect">
            <a:avLst/>
          </a:prstGeom>
        </p:spPr>
      </p:pic>
      <p:sp>
        <p:nvSpPr>
          <p:cNvPr id="14" name="Двойные круглые скобки 13"/>
          <p:cNvSpPr/>
          <p:nvPr/>
        </p:nvSpPr>
        <p:spPr>
          <a:xfrm>
            <a:off x="0" y="3886200"/>
            <a:ext cx="1828800" cy="228600"/>
          </a:xfrm>
          <a:prstGeom prst="bracketPair">
            <a:avLst/>
          </a:prstGeom>
          <a:solidFill>
            <a:schemeClr val="accent6">
              <a:alpha val="2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5" name="Двойные круглые скобки 14"/>
          <p:cNvSpPr/>
          <p:nvPr/>
        </p:nvSpPr>
        <p:spPr>
          <a:xfrm>
            <a:off x="0" y="4114800"/>
            <a:ext cx="7315200" cy="2362200"/>
          </a:xfrm>
          <a:prstGeom prst="bracketPair">
            <a:avLst/>
          </a:prstGeom>
          <a:solidFill>
            <a:srgbClr val="FFC000">
              <a:alpha val="15000"/>
            </a:srgb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Двойные круглые скобки 16"/>
          <p:cNvSpPr/>
          <p:nvPr/>
        </p:nvSpPr>
        <p:spPr>
          <a:xfrm>
            <a:off x="7620000" y="3886200"/>
            <a:ext cx="381000" cy="2590800"/>
          </a:xfrm>
          <a:prstGeom prst="bracketPair">
            <a:avLst>
              <a:gd name="adj" fmla="val 15893"/>
            </a:avLst>
          </a:prstGeom>
          <a:solidFill>
            <a:schemeClr val="accent6">
              <a:alpha val="21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8" name="TextBox 17"/>
          <p:cNvSpPr txBox="1"/>
          <p:nvPr/>
        </p:nvSpPr>
        <p:spPr>
          <a:xfrm>
            <a:off x="3124200" y="3886200"/>
            <a:ext cx="3276600" cy="304800"/>
          </a:xfrm>
          <a:prstGeom prst="rect">
            <a:avLst/>
          </a:prstGeom>
          <a:noFill/>
        </p:spPr>
        <p:txBody>
          <a:bodyPr wrap="square" rtlCol="0">
            <a:noAutofit/>
          </a:bodyPr>
          <a:lstStyle/>
          <a:p>
            <a:pPr algn="ctr"/>
            <a:r>
              <a:rPr lang="ru-RU" sz="1000" dirty="0" smtClean="0">
                <a:solidFill>
                  <a:schemeClr val="accent6"/>
                </a:solidFill>
              </a:rPr>
              <a:t>Закладки для переключение форм с показателями</a:t>
            </a:r>
          </a:p>
          <a:p>
            <a:pPr algn="ctr"/>
            <a:endParaRPr lang="ru-RU" dirty="0">
              <a:solidFill>
                <a:schemeClr val="accent6"/>
              </a:solidFill>
            </a:endParaRPr>
          </a:p>
        </p:txBody>
      </p:sp>
      <p:cxnSp>
        <p:nvCxnSpPr>
          <p:cNvPr id="20" name="Прямая со стрелкой 19"/>
          <p:cNvCxnSpPr>
            <a:stCxn id="18" idx="1"/>
            <a:endCxn id="14" idx="3"/>
          </p:cNvCxnSpPr>
          <p:nvPr/>
        </p:nvCxnSpPr>
        <p:spPr>
          <a:xfrm flipH="1" flipV="1">
            <a:off x="1828800" y="4000500"/>
            <a:ext cx="1295400" cy="3810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a:stCxn id="18" idx="3"/>
          </p:cNvCxnSpPr>
          <p:nvPr/>
        </p:nvCxnSpPr>
        <p:spPr>
          <a:xfrm>
            <a:off x="6400800" y="4038600"/>
            <a:ext cx="1219200" cy="0"/>
          </a:xfrm>
          <a:prstGeom prst="straightConnector1">
            <a:avLst/>
          </a:prstGeom>
          <a:ln>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029200" y="4267200"/>
            <a:ext cx="1676400" cy="304800"/>
          </a:xfrm>
          <a:prstGeom prst="rect">
            <a:avLst/>
          </a:prstGeom>
          <a:noFill/>
        </p:spPr>
        <p:txBody>
          <a:bodyPr wrap="square" rtlCol="0">
            <a:noAutofit/>
          </a:bodyPr>
          <a:lstStyle/>
          <a:p>
            <a:pPr algn="ctr"/>
            <a:r>
              <a:rPr lang="ru-RU" sz="1000" dirty="0" smtClean="0">
                <a:solidFill>
                  <a:srgbClr val="FF3300"/>
                </a:solidFill>
              </a:rPr>
              <a:t>Форма с показателями</a:t>
            </a:r>
          </a:p>
          <a:p>
            <a:pPr algn="ctr"/>
            <a:endParaRPr lang="ru-RU" dirty="0">
              <a:solidFill>
                <a:srgbClr val="FF3300"/>
              </a:solidFill>
            </a:endParaRPr>
          </a:p>
        </p:txBody>
      </p:sp>
      <p:sp>
        <p:nvSpPr>
          <p:cNvPr id="24" name="TextBox 23"/>
          <p:cNvSpPr txBox="1"/>
          <p:nvPr/>
        </p:nvSpPr>
        <p:spPr>
          <a:xfrm>
            <a:off x="7010400" y="1905000"/>
            <a:ext cx="1905000" cy="1676400"/>
          </a:xfrm>
          <a:prstGeom prst="rect">
            <a:avLst/>
          </a:prstGeom>
          <a:noFill/>
        </p:spPr>
        <p:txBody>
          <a:bodyPr wrap="square" rtlCol="0">
            <a:noAutofit/>
          </a:bodyPr>
          <a:lstStyle/>
          <a:p>
            <a:r>
              <a:rPr lang="ru-RU" sz="1000" dirty="0" smtClean="0"/>
              <a:t>Для формирования договора в Мастере нужно определить его реквизиты, заполнить показатели выбирая формы с помощью закладок, сформировать текстовый документ в формате </a:t>
            </a:r>
            <a:r>
              <a:rPr lang="en-US" sz="1000" dirty="0" smtClean="0"/>
              <a:t>MS Word</a:t>
            </a:r>
            <a:r>
              <a:rPr lang="ru-RU" sz="1000" dirty="0" smtClean="0"/>
              <a:t> и передать данные в систему учета </a:t>
            </a:r>
            <a:r>
              <a:rPr lang="en-US" sz="1000" dirty="0" err="1" smtClean="0"/>
              <a:t>TurboFlyERP</a:t>
            </a:r>
            <a:endParaRPr lang="ru-RU" sz="1000" dirty="0" smtClean="0"/>
          </a:p>
          <a:p>
            <a:endParaRPr lang="ru-RU" dirty="0">
              <a:solidFill>
                <a:srgbClr val="FF0000"/>
              </a:solidFill>
            </a:endParaRPr>
          </a:p>
        </p:txBody>
      </p:sp>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Прямоугольник 20"/>
          <p:cNvSpPr/>
          <p:nvPr/>
        </p:nvSpPr>
        <p:spPr>
          <a:xfrm>
            <a:off x="0" y="1524000"/>
            <a:ext cx="9144000" cy="5334000"/>
          </a:xfrm>
          <a:prstGeom prst="rect">
            <a:avLst/>
          </a:prstGeom>
          <a:solidFill>
            <a:schemeClr val="accent1">
              <a:alpha val="2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lgn="ctr" eaLnBrk="1" hangingPunct="1">
              <a:defRPr/>
            </a:pPr>
            <a:r>
              <a:rPr lang="ru-RU" sz="2800" b="1" dirty="0" smtClean="0"/>
              <a:t>Учет взаимоотношений с контрагентами</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eaLnBrk="1" hangingPunct="1">
              <a:buNone/>
              <a:defRPr/>
            </a:pPr>
            <a:r>
              <a:rPr lang="ru-RU" sz="2600" dirty="0" smtClean="0"/>
              <a:t> Блок обмена со сметными программами</a:t>
            </a:r>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17</a:t>
            </a:fld>
            <a:endParaRPr lang="ru-RU"/>
          </a:p>
        </p:txBody>
      </p:sp>
      <p:sp>
        <p:nvSpPr>
          <p:cNvPr id="24" name="TextBox 23"/>
          <p:cNvSpPr txBox="1"/>
          <p:nvPr/>
        </p:nvSpPr>
        <p:spPr>
          <a:xfrm>
            <a:off x="533400" y="1600200"/>
            <a:ext cx="8153400" cy="4724400"/>
          </a:xfrm>
          <a:prstGeom prst="rect">
            <a:avLst/>
          </a:prstGeom>
          <a:noFill/>
        </p:spPr>
        <p:txBody>
          <a:bodyPr wrap="square" rtlCol="0">
            <a:noAutofit/>
          </a:bodyPr>
          <a:lstStyle/>
          <a:p>
            <a:pPr>
              <a:spcAft>
                <a:spcPts val="1200"/>
              </a:spcAft>
            </a:pPr>
            <a:r>
              <a:rPr lang="ru-RU" sz="1000" dirty="0" smtClean="0"/>
              <a:t>В качестве стандарта обмена со сметными программами используется стандарт АРПС 1.10. </a:t>
            </a:r>
          </a:p>
          <a:p>
            <a:pPr>
              <a:spcAft>
                <a:spcPts val="1200"/>
              </a:spcAft>
            </a:pPr>
            <a:r>
              <a:rPr lang="ru-RU" sz="1000" dirty="0" smtClean="0"/>
              <a:t>Фрагмент описания стандарта:</a:t>
            </a:r>
          </a:p>
          <a:p>
            <a:r>
              <a:rPr lang="ru-RU" sz="1000" dirty="0" smtClean="0"/>
              <a:t>ОПИСАНИЕ БЛОКА ОБМЕНА ДАННЫМИ</a:t>
            </a:r>
          </a:p>
          <a:p>
            <a:pPr>
              <a:spcAft>
                <a:spcPts val="1200"/>
              </a:spcAft>
            </a:pPr>
            <a:r>
              <a:rPr lang="ru-RU" sz="1000" dirty="0" smtClean="0"/>
              <a:t>МЕЖДУ СМЕТНЫМИ СИСТЕМАМИ "АРПС 1.10" </a:t>
            </a:r>
          </a:p>
          <a:p>
            <a:pPr>
              <a:spcAft>
                <a:spcPts val="600"/>
              </a:spcAft>
            </a:pPr>
            <a:r>
              <a:rPr lang="ru-RU" sz="1000" b="1" dirty="0" smtClean="0"/>
              <a:t>1. Блок предназначен для передачи информации по локальным сметам и актам выполненных работ (</a:t>
            </a:r>
            <a:r>
              <a:rPr lang="ru-RU" sz="1000" b="1" dirty="0" err="1" smtClean="0"/>
              <a:t>процентовкам</a:t>
            </a:r>
            <a:r>
              <a:rPr lang="ru-RU" sz="1000" b="1" dirty="0" smtClean="0"/>
              <a:t>). Он является развитием использовавшегося ранее блока АРПС версии 1.00.</a:t>
            </a:r>
          </a:p>
          <a:p>
            <a:pPr>
              <a:spcAft>
                <a:spcPts val="600"/>
              </a:spcAft>
            </a:pPr>
            <a:r>
              <a:rPr lang="ru-RU" sz="1000" b="1" dirty="0" smtClean="0"/>
              <a:t>2. Блок создается как текстовый (</a:t>
            </a:r>
            <a:r>
              <a:rPr lang="en-US" sz="1000" b="1" dirty="0" smtClean="0"/>
              <a:t>ASCII</a:t>
            </a:r>
            <a:r>
              <a:rPr lang="ru-RU" sz="1000" b="1" dirty="0" smtClean="0"/>
              <a:t>) файл с произвольным именем и расширением в кодовой таблице 866 (</a:t>
            </a:r>
            <a:r>
              <a:rPr lang="en-US" sz="1000" b="1" dirty="0" smtClean="0"/>
              <a:t>DOS</a:t>
            </a:r>
            <a:r>
              <a:rPr lang="ru-RU" sz="1000" b="1" dirty="0" smtClean="0"/>
              <a:t>).</a:t>
            </a:r>
          </a:p>
          <a:p>
            <a:r>
              <a:rPr lang="ru-RU" sz="1000" b="1" dirty="0" smtClean="0"/>
              <a:t>3. Блок состоит из отдельных записей (строк), которые разделяются символами возврат каретки/перевод строки. Каждая запись блока содержит одно или несколько полей, содержащих числовую или текстовую информацию. Поля разделяются символом (#) («решетка» или «диез»). Использование этого символа в текстовой информации не допускается.</a:t>
            </a:r>
          </a:p>
          <a:p>
            <a:pPr>
              <a:spcAft>
                <a:spcPts val="600"/>
              </a:spcAft>
            </a:pPr>
            <a:r>
              <a:rPr lang="ru-RU" sz="1000" dirty="0" smtClean="0"/>
              <a:t>Разделителем целой и дробной части числовых полей может служить точка (.) или запятая (,).</a:t>
            </a:r>
          </a:p>
          <a:p>
            <a:pPr>
              <a:spcAft>
                <a:spcPts val="600"/>
              </a:spcAft>
            </a:pPr>
            <a:r>
              <a:rPr lang="ru-RU" sz="1000" dirty="0" smtClean="0"/>
              <a:t>Если значение какого-либо поля не определено, то оно не включается в запись, однако разделители полей (символы #) должны присутствовать. Пустое значение числового поля интерпретируется как 0 (ноль).</a:t>
            </a:r>
          </a:p>
          <a:p>
            <a:pPr>
              <a:spcAft>
                <a:spcPts val="600"/>
              </a:spcAft>
            </a:pPr>
            <a:r>
              <a:rPr lang="ru-RU" sz="1000" b="1" dirty="0" smtClean="0"/>
              <a:t>4. Каждая запись блока состоит из числового типа (кода) записи и некоторого количества текстовых и/или числовых полей. Количество и состав полей каждой записи определяется ее типом. Программы должны игнорировать записи с типами, не определенными в данном документе.</a:t>
            </a:r>
          </a:p>
          <a:p>
            <a:pPr>
              <a:spcAft>
                <a:spcPts val="600"/>
              </a:spcAft>
            </a:pPr>
            <a:r>
              <a:rPr lang="ru-RU" sz="1000" dirty="0" smtClean="0"/>
              <a:t>Длины полей (как текстовых, так и числовых) не ограничиваются. Не рекомендуется использовать символьные поля длиннее 64 Кбайт.</a:t>
            </a:r>
          </a:p>
          <a:p>
            <a:pPr>
              <a:spcAft>
                <a:spcPts val="600"/>
              </a:spcAft>
            </a:pPr>
            <a:r>
              <a:rPr lang="ru-RU" sz="1000" dirty="0" smtClean="0"/>
              <a:t>Точность (количество десятичных знаков после запятой) числовых полей определяется программой, создавшей блок.</a:t>
            </a:r>
          </a:p>
          <a:p>
            <a:pPr>
              <a:spcAft>
                <a:spcPts val="600"/>
              </a:spcAft>
            </a:pPr>
            <a:r>
              <a:rPr lang="ru-RU" sz="1000" dirty="0" smtClean="0"/>
              <a:t>Все стоимостные показатели приводятся в рублях.</a:t>
            </a:r>
          </a:p>
          <a:p>
            <a:r>
              <a:rPr lang="ru-RU" sz="1000" dirty="0" smtClean="0"/>
              <a:t>При загрузке блока каждая сметная система может накладывать свои ограничения на размеры полей. Например, слишком длинные текстовые поля могут усекаться. Наличие или отсутствие диагностики при возникновении подобных ситуаций оставляется на усмотрение разработчиков сметных систем.</a:t>
            </a:r>
          </a:p>
          <a:p>
            <a:endParaRPr lang="ru-RU" sz="1000" dirty="0" smtClean="0"/>
          </a:p>
          <a:p>
            <a:endParaRPr lang="ru-RU" dirty="0">
              <a:solidFill>
                <a:srgbClr val="FF0000"/>
              </a:solidFill>
            </a:endParaRPr>
          </a:p>
        </p:txBody>
      </p:sp>
      <p:sp>
        <p:nvSpPr>
          <p:cNvPr id="9" name="Прямоугольник 8"/>
          <p:cNvSpPr/>
          <p:nvPr/>
        </p:nvSpPr>
        <p:spPr>
          <a:xfrm>
            <a:off x="0" y="0"/>
            <a:ext cx="9144000" cy="1524000"/>
          </a:xfrm>
          <a:prstGeom prst="rect">
            <a:avLst/>
          </a:prstGeom>
          <a:blipFill dpi="0" rotWithShape="1">
            <a:blip r:embed="rId3"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609600" y="304800"/>
            <a:ext cx="7924800" cy="762000"/>
          </a:xfrm>
        </p:spPr>
        <p:txBody>
          <a:bodyPr>
            <a:normAutofit/>
          </a:bodyPr>
          <a:lstStyle/>
          <a:p>
            <a:pPr algn="ctr" eaLnBrk="1" hangingPunct="1">
              <a:defRPr/>
            </a:pPr>
            <a:r>
              <a:rPr lang="ru-RU" sz="2800" b="1" dirty="0" smtClean="0"/>
              <a:t>Учет взаимоотношений с контрагентами</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eaLnBrk="1" hangingPunct="1">
              <a:buNone/>
              <a:defRPr/>
            </a:pPr>
            <a:r>
              <a:rPr lang="ru-RU" sz="2600" dirty="0" smtClean="0"/>
              <a:t> Блок обмена со сметными программами</a:t>
            </a:r>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18</a:t>
            </a:fld>
            <a:endParaRPr lang="ru-RU"/>
          </a:p>
        </p:txBody>
      </p:sp>
      <p:sp>
        <p:nvSpPr>
          <p:cNvPr id="9" name="Прямоугольник 8"/>
          <p:cNvSpPr/>
          <p:nvPr/>
        </p:nvSpPr>
        <p:spPr>
          <a:xfrm>
            <a:off x="0" y="0"/>
            <a:ext cx="9144000" cy="1524000"/>
          </a:xfrm>
          <a:prstGeom prst="rect">
            <a:avLst/>
          </a:prstGeom>
          <a:blipFill dpi="0" rotWithShape="1">
            <a:blip r:embed="rId3"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Рисунок 10" descr="АРПС_Турбо9.jpg"/>
          <p:cNvPicPr>
            <a:picLocks noChangeAspect="1"/>
          </p:cNvPicPr>
          <p:nvPr/>
        </p:nvPicPr>
        <p:blipFill>
          <a:blip r:embed="rId4" cstate="print"/>
          <a:stretch>
            <a:fillRect/>
          </a:stretch>
        </p:blipFill>
        <p:spPr>
          <a:xfrm>
            <a:off x="0" y="1600200"/>
            <a:ext cx="9144000" cy="4511666"/>
          </a:xfrm>
          <a:prstGeom prst="rect">
            <a:avLst/>
          </a:prstGeom>
        </p:spPr>
      </p:pic>
      <p:sp>
        <p:nvSpPr>
          <p:cNvPr id="13" name="Прямоугольник 12"/>
          <p:cNvSpPr/>
          <p:nvPr/>
        </p:nvSpPr>
        <p:spPr>
          <a:xfrm>
            <a:off x="0" y="2438400"/>
            <a:ext cx="4572000" cy="990600"/>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ru-RU" dirty="0" smtClean="0">
                <a:solidFill>
                  <a:schemeClr val="tx2">
                    <a:lumMod val="50000"/>
                  </a:schemeClr>
                </a:solidFill>
              </a:rPr>
              <a:t>Картотека смет в формате АРПС</a:t>
            </a:r>
            <a:endParaRPr lang="ru-RU" dirty="0">
              <a:solidFill>
                <a:schemeClr val="tx2">
                  <a:lumMod val="50000"/>
                </a:schemeClr>
              </a:solidFill>
            </a:endParaRPr>
          </a:p>
        </p:txBody>
      </p:sp>
      <p:sp>
        <p:nvSpPr>
          <p:cNvPr id="14" name="Прямоугольник 13"/>
          <p:cNvSpPr/>
          <p:nvPr/>
        </p:nvSpPr>
        <p:spPr>
          <a:xfrm>
            <a:off x="0" y="3429000"/>
            <a:ext cx="9144000" cy="2667000"/>
          </a:xfrm>
          <a:prstGeom prst="rect">
            <a:avLst/>
          </a:prstGeom>
          <a:solidFill>
            <a:srgbClr val="FFC000">
              <a:alpha val="19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11" descr="АРПС_ЕдиныйБлокОбмена.jpg"/>
          <p:cNvPicPr>
            <a:picLocks noChangeAspect="1"/>
          </p:cNvPicPr>
          <p:nvPr/>
        </p:nvPicPr>
        <p:blipFill>
          <a:blip r:embed="rId5" cstate="print"/>
          <a:stretch>
            <a:fillRect/>
          </a:stretch>
        </p:blipFill>
        <p:spPr>
          <a:xfrm>
            <a:off x="4538705" y="1600200"/>
            <a:ext cx="4605295" cy="2362199"/>
          </a:xfrm>
          <a:prstGeom prst="rect">
            <a:avLst/>
          </a:prstGeom>
        </p:spPr>
      </p:pic>
      <p:sp>
        <p:nvSpPr>
          <p:cNvPr id="15" name="TextBox 14"/>
          <p:cNvSpPr txBox="1"/>
          <p:nvPr/>
        </p:nvSpPr>
        <p:spPr>
          <a:xfrm>
            <a:off x="6096000" y="4419600"/>
            <a:ext cx="2743200" cy="923330"/>
          </a:xfrm>
          <a:prstGeom prst="rect">
            <a:avLst/>
          </a:prstGeom>
          <a:noFill/>
        </p:spPr>
        <p:txBody>
          <a:bodyPr wrap="square" rtlCol="0">
            <a:spAutoFit/>
          </a:bodyPr>
          <a:lstStyle/>
          <a:p>
            <a:r>
              <a:rPr lang="ru-RU" dirty="0" smtClean="0">
                <a:solidFill>
                  <a:srgbClr val="FF6633"/>
                </a:solidFill>
              </a:rPr>
              <a:t>Файлы формата АРПС из различных сметных программ</a:t>
            </a:r>
            <a:endParaRPr lang="ru-RU" dirty="0">
              <a:solidFill>
                <a:srgbClr val="FF6633"/>
              </a:solidFill>
            </a:endParaRPr>
          </a:p>
        </p:txBody>
      </p:sp>
      <p:sp>
        <p:nvSpPr>
          <p:cNvPr id="16" name="TextBox 15"/>
          <p:cNvSpPr txBox="1"/>
          <p:nvPr/>
        </p:nvSpPr>
        <p:spPr>
          <a:xfrm>
            <a:off x="1447800" y="6096000"/>
            <a:ext cx="6477000" cy="461665"/>
          </a:xfrm>
          <a:prstGeom prst="rect">
            <a:avLst/>
          </a:prstGeom>
          <a:noFill/>
        </p:spPr>
        <p:txBody>
          <a:bodyPr wrap="square" rtlCol="0">
            <a:spAutoFit/>
          </a:bodyPr>
          <a:lstStyle/>
          <a:p>
            <a:r>
              <a:rPr lang="ru-RU" sz="1200" dirty="0" smtClean="0"/>
              <a:t>С помощью бланка «Единый блок обмена АРПС» можно загрузить в картотеку данные о сметах подготовленных в различных сметных программах</a:t>
            </a:r>
            <a:endParaRPr lang="ru-RU" sz="1200" dirty="0"/>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РеестрРаботПоДоговоруПодряда.jpg"/>
          <p:cNvPicPr>
            <a:picLocks noChangeAspect="1"/>
          </p:cNvPicPr>
          <p:nvPr/>
        </p:nvPicPr>
        <p:blipFill>
          <a:blip r:embed="rId3" cstate="print"/>
          <a:stretch>
            <a:fillRect/>
          </a:stretch>
        </p:blipFill>
        <p:spPr>
          <a:xfrm>
            <a:off x="0" y="1524000"/>
            <a:ext cx="9144000" cy="4188194"/>
          </a:xfrm>
          <a:prstGeom prst="rect">
            <a:avLst/>
          </a:prstGeom>
        </p:spPr>
      </p:pic>
      <p:sp>
        <p:nvSpPr>
          <p:cNvPr id="9" name="Прямоугольник 8"/>
          <p:cNvSpPr/>
          <p:nvPr/>
        </p:nvSpPr>
        <p:spPr>
          <a:xfrm>
            <a:off x="0" y="0"/>
            <a:ext cx="9144000" cy="1524000"/>
          </a:xfrm>
          <a:prstGeom prst="rect">
            <a:avLst/>
          </a:prstGeom>
          <a:blipFill dpi="0" rotWithShape="1">
            <a:blip r:embed="rId4"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lgn="ctr" eaLnBrk="1" hangingPunct="1">
              <a:defRPr/>
            </a:pPr>
            <a:r>
              <a:rPr lang="ru-RU" sz="2800" b="1" dirty="0" smtClean="0"/>
              <a:t>Учет взаимоотношений с контрагентами</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eaLnBrk="1" hangingPunct="1">
              <a:buNone/>
              <a:defRPr/>
            </a:pPr>
            <a:r>
              <a:rPr lang="ru-RU" sz="2600" dirty="0" smtClean="0"/>
              <a:t> Реестр работ по договору подряда</a:t>
            </a:r>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19</a:t>
            </a:fld>
            <a:endParaRPr lang="ru-RU"/>
          </a:p>
        </p:txBody>
      </p:sp>
      <p:sp>
        <p:nvSpPr>
          <p:cNvPr id="11" name="TextBox 10"/>
          <p:cNvSpPr txBox="1"/>
          <p:nvPr/>
        </p:nvSpPr>
        <p:spPr>
          <a:xfrm>
            <a:off x="4114800" y="1828801"/>
            <a:ext cx="5029200" cy="4524315"/>
          </a:xfrm>
          <a:prstGeom prst="rect">
            <a:avLst/>
          </a:prstGeom>
          <a:solidFill>
            <a:schemeClr val="accent5">
              <a:lumMod val="20000"/>
              <a:lumOff val="80000"/>
              <a:alpha val="75000"/>
            </a:schemeClr>
          </a:solidFill>
        </p:spPr>
        <p:txBody>
          <a:bodyPr wrap="square" rtlCol="0">
            <a:spAutoFit/>
          </a:bodyPr>
          <a:lstStyle/>
          <a:p>
            <a:r>
              <a:rPr lang="ru-RU" dirty="0" smtClean="0"/>
              <a:t>Информация из сметы очень важна для управленческого учета и позволяет решить следующие задачи:</a:t>
            </a:r>
          </a:p>
          <a:p>
            <a:pPr lvl="0">
              <a:buFont typeface="Arial" pitchFamily="34" charset="0"/>
              <a:buChar char="•"/>
            </a:pPr>
            <a:r>
              <a:rPr lang="ru-RU" dirty="0" smtClean="0"/>
              <a:t>Определяется состав выполняемых работ.</a:t>
            </a:r>
          </a:p>
          <a:p>
            <a:pPr lvl="0">
              <a:buFont typeface="Arial" pitchFamily="34" charset="0"/>
              <a:buChar char="•"/>
            </a:pPr>
            <a:r>
              <a:rPr lang="ru-RU" dirty="0" smtClean="0"/>
              <a:t>Определяется стоимость выполнения работ.</a:t>
            </a:r>
          </a:p>
          <a:p>
            <a:pPr lvl="0">
              <a:buFont typeface="Arial" pitchFamily="34" charset="0"/>
              <a:buChar char="•"/>
            </a:pPr>
            <a:r>
              <a:rPr lang="ru-RU" dirty="0" smtClean="0"/>
              <a:t>Определяется объем трудозатрат на строительство.</a:t>
            </a:r>
          </a:p>
          <a:p>
            <a:pPr lvl="0">
              <a:buFont typeface="Arial" pitchFamily="34" charset="0"/>
              <a:buChar char="•"/>
            </a:pPr>
            <a:r>
              <a:rPr lang="ru-RU" dirty="0" smtClean="0"/>
              <a:t>Определяются ресурсы для выполнения работ по строительству.</a:t>
            </a:r>
          </a:p>
          <a:p>
            <a:pPr lvl="0"/>
            <a:endParaRPr lang="ru-RU" dirty="0" smtClean="0"/>
          </a:p>
          <a:p>
            <a:pPr lvl="0"/>
            <a:r>
              <a:rPr lang="ru-RU" dirty="0" smtClean="0"/>
              <a:t>Данные загружаются в реестр работ по договору.</a:t>
            </a:r>
          </a:p>
          <a:p>
            <a:pPr lvl="0"/>
            <a:endParaRPr lang="ru-RU" dirty="0" smtClean="0"/>
          </a:p>
          <a:p>
            <a:pPr lvl="0"/>
            <a:r>
              <a:rPr lang="ru-RU" dirty="0" smtClean="0"/>
              <a:t>Эти данные позволяют организовать эффективное планирование.</a:t>
            </a:r>
          </a:p>
          <a:p>
            <a:endParaRPr lang="ru-RU" dirty="0"/>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2" name="Rectangle 24"/>
          <p:cNvSpPr>
            <a:spLocks noGrp="1" noChangeArrowheads="1"/>
          </p:cNvSpPr>
          <p:nvPr>
            <p:ph type="title"/>
          </p:nvPr>
        </p:nvSpPr>
        <p:spPr>
          <a:xfrm>
            <a:off x="609600" y="228600"/>
            <a:ext cx="8077200" cy="457200"/>
          </a:xfrm>
        </p:spPr>
        <p:txBody>
          <a:bodyPr>
            <a:normAutofit/>
          </a:bodyPr>
          <a:lstStyle/>
          <a:p>
            <a:pPr eaLnBrk="1" hangingPunct="1">
              <a:defRPr/>
            </a:pPr>
            <a:r>
              <a:rPr lang="ru-RU" sz="2000" dirty="0" smtClean="0"/>
              <a:t>Схема бизнес – процессов строительной организации</a:t>
            </a:r>
          </a:p>
        </p:txBody>
      </p:sp>
      <p:sp>
        <p:nvSpPr>
          <p:cNvPr id="4" name="Дата 4"/>
          <p:cNvSpPr>
            <a:spLocks noGrp="1"/>
          </p:cNvSpPr>
          <p:nvPr>
            <p:ph type="dt" sz="half" idx="10"/>
          </p:nvPr>
        </p:nvSpPr>
        <p:spPr/>
        <p:txBody>
          <a:bodyPr/>
          <a:lstStyle/>
          <a:p>
            <a:pPr>
              <a:defRPr/>
            </a:pPr>
            <a:fld id="{F7393451-1FCC-4A44-BE2C-E33546B5A0A1}"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7B545353-C43F-4887-9CC6-8ABB6424431B}" type="slidenum">
              <a:rPr lang="ru-RU"/>
              <a:pPr>
                <a:defRPr/>
              </a:pPr>
              <a:t>2</a:t>
            </a:fld>
            <a:endParaRPr lang="ru-RU"/>
          </a:p>
        </p:txBody>
      </p:sp>
      <p:pic>
        <p:nvPicPr>
          <p:cNvPr id="6" name="Рисунок 5" descr="А0_СхемаДеятельностиСтроительнойКомпании.jpg"/>
          <p:cNvPicPr>
            <a:picLocks noChangeAspect="1"/>
          </p:cNvPicPr>
          <p:nvPr/>
        </p:nvPicPr>
        <p:blipFill>
          <a:blip r:embed="rId3" cstate="print"/>
          <a:stretch>
            <a:fillRect/>
          </a:stretch>
        </p:blipFill>
        <p:spPr>
          <a:xfrm>
            <a:off x="457200" y="838200"/>
            <a:ext cx="8107327" cy="5466090"/>
          </a:xfrm>
          <a:prstGeom prst="rect">
            <a:avLst/>
          </a:prstGeom>
        </p:spPr>
      </p:pic>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1000"/>
            <a:lum/>
          </a:blip>
          <a:srcRect/>
          <a:stretch>
            <a:fillRect t="21000"/>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4"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Учет планирования производства</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eaLnBrk="1" hangingPunct="1">
              <a:buNone/>
              <a:defRPr/>
            </a:pPr>
            <a:r>
              <a:rPr lang="ru-RU" sz="2600" dirty="0" smtClean="0"/>
              <a:t> Задачи планирования</a:t>
            </a:r>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20</a:t>
            </a:fld>
            <a:endParaRPr lang="ru-RU"/>
          </a:p>
        </p:txBody>
      </p:sp>
      <p:sp>
        <p:nvSpPr>
          <p:cNvPr id="11" name="TextBox 10"/>
          <p:cNvSpPr txBox="1"/>
          <p:nvPr/>
        </p:nvSpPr>
        <p:spPr>
          <a:xfrm>
            <a:off x="838200" y="2209800"/>
            <a:ext cx="7467600" cy="2954655"/>
          </a:xfrm>
          <a:prstGeom prst="rect">
            <a:avLst/>
          </a:prstGeom>
          <a:solidFill>
            <a:schemeClr val="accent5">
              <a:lumMod val="20000"/>
              <a:lumOff val="80000"/>
              <a:alpha val="34000"/>
            </a:schemeClr>
          </a:solidFill>
        </p:spPr>
        <p:txBody>
          <a:bodyPr wrap="square" rtlCol="0">
            <a:spAutoFit/>
          </a:bodyPr>
          <a:lstStyle/>
          <a:p>
            <a:pPr lvl="0"/>
            <a:r>
              <a:rPr lang="ru-RU" sz="2800" dirty="0" smtClean="0"/>
              <a:t>Определение ресурсов для выполнения работ;</a:t>
            </a:r>
          </a:p>
          <a:p>
            <a:pPr lvl="0"/>
            <a:r>
              <a:rPr lang="ru-RU" sz="2800" dirty="0" smtClean="0"/>
              <a:t>Определение затрат на выполнение работ;</a:t>
            </a:r>
          </a:p>
          <a:p>
            <a:pPr lvl="0"/>
            <a:r>
              <a:rPr lang="ru-RU" sz="2800" dirty="0" smtClean="0"/>
              <a:t>Определение ожидаемой прибыли.</a:t>
            </a:r>
          </a:p>
          <a:p>
            <a:pPr lvl="0"/>
            <a:r>
              <a:rPr lang="ru-RU" sz="2800" dirty="0" smtClean="0"/>
              <a:t>Определение сроков исполнения работ (Календарное планирование);</a:t>
            </a:r>
          </a:p>
          <a:p>
            <a:r>
              <a:rPr lang="ru-RU" dirty="0" smtClean="0"/>
              <a:t> </a:t>
            </a:r>
            <a:endParaRPr lang="ru-RU" dirty="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3"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Учет планирования производства</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eaLnBrk="1" hangingPunct="1">
              <a:buNone/>
              <a:defRPr/>
            </a:pPr>
            <a:r>
              <a:rPr lang="ru-RU" sz="2600" dirty="0" smtClean="0"/>
              <a:t> Определение ресурсов для выполнения работ</a:t>
            </a:r>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21</a:t>
            </a:fld>
            <a:endParaRPr lang="ru-RU"/>
          </a:p>
        </p:txBody>
      </p:sp>
      <p:sp>
        <p:nvSpPr>
          <p:cNvPr id="8" name="Прямоугольник 7"/>
          <p:cNvSpPr/>
          <p:nvPr/>
        </p:nvSpPr>
        <p:spPr>
          <a:xfrm>
            <a:off x="4572000" y="2133600"/>
            <a:ext cx="4572000" cy="3970318"/>
          </a:xfrm>
          <a:prstGeom prst="rect">
            <a:avLst/>
          </a:prstGeom>
        </p:spPr>
        <p:txBody>
          <a:bodyPr>
            <a:spAutoFit/>
          </a:bodyPr>
          <a:lstStyle/>
          <a:p>
            <a:r>
              <a:rPr lang="ru-RU" dirty="0" smtClean="0"/>
              <a:t>Информация о работах, полученная из смет и справочников нормативной базы, пригодна для ведения переговоров между Заказчиком и Подрядчиком. Для планирования выполнения работ эти данные не годятся. При подготовке планов работ и реальной оценке затрат нужно перейти от нормативной базы 2000 года к технологиям которые реально используются на предприятии и калькуляциям в реальном уровне цен. Для этого на каждую работу по договору в программе создается Экземпляр работы (Экземпляр ТМЦ)</a:t>
            </a:r>
            <a:endParaRPr lang="ru-RU" dirty="0"/>
          </a:p>
        </p:txBody>
      </p:sp>
      <p:grpSp>
        <p:nvGrpSpPr>
          <p:cNvPr id="79874" name="Group 2"/>
          <p:cNvGrpSpPr>
            <a:grpSpLocks/>
          </p:cNvGrpSpPr>
          <p:nvPr/>
        </p:nvGrpSpPr>
        <p:grpSpPr bwMode="auto">
          <a:xfrm>
            <a:off x="381000" y="1828800"/>
            <a:ext cx="4041775" cy="4340225"/>
            <a:chOff x="1750" y="6499"/>
            <a:chExt cx="7781" cy="8833"/>
          </a:xfrm>
        </p:grpSpPr>
        <p:grpSp>
          <p:nvGrpSpPr>
            <p:cNvPr id="79875" name="Group 3"/>
            <p:cNvGrpSpPr>
              <a:grpSpLocks/>
            </p:cNvGrpSpPr>
            <p:nvPr/>
          </p:nvGrpSpPr>
          <p:grpSpPr bwMode="auto">
            <a:xfrm>
              <a:off x="1750" y="6499"/>
              <a:ext cx="7781" cy="3379"/>
              <a:chOff x="1701" y="6180"/>
              <a:chExt cx="8842" cy="4199"/>
            </a:xfrm>
          </p:grpSpPr>
          <p:pic>
            <p:nvPicPr>
              <p:cNvPr id="79876" name="Picture 4" descr="C:\Users\LMA2006\AppData\Local\Temp\HS6ClipImage_4f2d2b6b.gif"/>
              <p:cNvPicPr>
                <a:picLocks noChangeAspect="1" noChangeArrowheads="1"/>
              </p:cNvPicPr>
              <p:nvPr/>
            </p:nvPicPr>
            <p:blipFill>
              <a:blip r:embed="rId4" r:link="rId5" cstate="print"/>
              <a:srcRect/>
              <a:stretch>
                <a:fillRect/>
              </a:stretch>
            </p:blipFill>
            <p:spPr bwMode="auto">
              <a:xfrm>
                <a:off x="1701" y="6180"/>
                <a:ext cx="8842" cy="4199"/>
              </a:xfrm>
              <a:prstGeom prst="rect">
                <a:avLst/>
              </a:prstGeom>
              <a:noFill/>
              <a:ln w="9525">
                <a:noFill/>
                <a:miter lim="800000"/>
                <a:headEnd/>
                <a:tailEnd/>
              </a:ln>
            </p:spPr>
          </p:pic>
          <p:sp>
            <p:nvSpPr>
              <p:cNvPr id="79877" name="Rectangle 5"/>
              <p:cNvSpPr>
                <a:spLocks noChangeArrowheads="1"/>
              </p:cNvSpPr>
              <p:nvPr/>
            </p:nvSpPr>
            <p:spPr bwMode="auto">
              <a:xfrm>
                <a:off x="8862" y="7680"/>
                <a:ext cx="1678" cy="2699"/>
              </a:xfrm>
              <a:prstGeom prst="rect">
                <a:avLst/>
              </a:prstGeom>
              <a:solidFill>
                <a:srgbClr val="F2DBDB">
                  <a:alpha val="39999"/>
                </a:srgbClr>
              </a:solidFill>
              <a:ln w="12700" algn="ctr">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79878" name="Rectangle 6"/>
              <p:cNvSpPr>
                <a:spLocks noChangeArrowheads="1"/>
              </p:cNvSpPr>
              <p:nvPr/>
            </p:nvSpPr>
            <p:spPr bwMode="auto">
              <a:xfrm>
                <a:off x="10425" y="7958"/>
                <a:ext cx="115" cy="322"/>
              </a:xfrm>
              <a:prstGeom prst="rect">
                <a:avLst/>
              </a:prstGeom>
              <a:noFill/>
              <a:ln w="9525" algn="ctr">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p>
                <a:endParaRPr lang="ru-RU"/>
              </a:p>
            </p:txBody>
          </p:sp>
        </p:grpSp>
        <p:pic>
          <p:nvPicPr>
            <p:cNvPr id="79879" name="Picture 7" descr="C:\Users\LMA2006\AppData\Local\Temp\HS6ClipImage_4f2d3619.gif"/>
            <p:cNvPicPr>
              <a:picLocks noChangeAspect="1" noChangeArrowheads="1"/>
            </p:cNvPicPr>
            <p:nvPr/>
          </p:nvPicPr>
          <p:blipFill>
            <a:blip r:embed="rId6" r:link="rId7" cstate="print"/>
            <a:srcRect/>
            <a:stretch>
              <a:fillRect/>
            </a:stretch>
          </p:blipFill>
          <p:spPr bwMode="auto">
            <a:xfrm>
              <a:off x="1750" y="10374"/>
              <a:ext cx="7388" cy="4958"/>
            </a:xfrm>
            <a:prstGeom prst="rect">
              <a:avLst/>
            </a:prstGeom>
            <a:noFill/>
            <a:ln w="9525">
              <a:noFill/>
              <a:miter lim="800000"/>
              <a:headEnd/>
              <a:tailEnd/>
            </a:ln>
          </p:spPr>
        </p:pic>
        <p:cxnSp>
          <p:nvCxnSpPr>
            <p:cNvPr id="79880" name="AutoShape 8"/>
            <p:cNvCxnSpPr>
              <a:cxnSpLocks noChangeShapeType="1"/>
            </p:cNvCxnSpPr>
            <p:nvPr/>
          </p:nvCxnSpPr>
          <p:spPr bwMode="auto">
            <a:xfrm flipH="1">
              <a:off x="5397" y="8189"/>
              <a:ext cx="3310" cy="2185"/>
            </a:xfrm>
            <a:prstGeom prst="straightConnector1">
              <a:avLst/>
            </a:prstGeom>
            <a:noFill/>
            <a:ln w="19050">
              <a:solidFill>
                <a:srgbClr val="FF0000"/>
              </a:solidFill>
              <a:round/>
              <a:headEnd/>
              <a:tailEnd type="triangle" w="med" len="med"/>
            </a:ln>
            <a:effectLst/>
          </p:spPr>
        </p:cxnSp>
      </p:grpSp>
      <p:sp>
        <p:nvSpPr>
          <p:cNvPr id="16" name="Прямоугольник 15"/>
          <p:cNvSpPr/>
          <p:nvPr/>
        </p:nvSpPr>
        <p:spPr>
          <a:xfrm>
            <a:off x="4419600" y="1524000"/>
            <a:ext cx="4724400" cy="461665"/>
          </a:xfrm>
          <a:prstGeom prst="rect">
            <a:avLst/>
          </a:prstGeom>
        </p:spPr>
        <p:txBody>
          <a:bodyPr wrap="square">
            <a:spAutoFit/>
          </a:bodyPr>
          <a:lstStyle/>
          <a:p>
            <a:pPr algn="ctr"/>
            <a:r>
              <a:rPr lang="ru-RU" sz="2400" b="1" dirty="0" smtClean="0"/>
              <a:t>Экземпляр работы</a:t>
            </a:r>
            <a:endParaRPr lang="ru-RU" sz="2400" b="1" dirty="0"/>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3"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Учет планирования производства</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eaLnBrk="1" hangingPunct="1">
              <a:buNone/>
              <a:defRPr/>
            </a:pPr>
            <a:r>
              <a:rPr lang="ru-RU" sz="2600" dirty="0" smtClean="0"/>
              <a:t> Определение ресурсов для выполнения работ</a:t>
            </a:r>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22</a:t>
            </a:fld>
            <a:endParaRPr lang="ru-RU"/>
          </a:p>
        </p:txBody>
      </p:sp>
      <p:sp>
        <p:nvSpPr>
          <p:cNvPr id="16" name="Прямоугольник 15"/>
          <p:cNvSpPr/>
          <p:nvPr/>
        </p:nvSpPr>
        <p:spPr>
          <a:xfrm>
            <a:off x="0" y="1524000"/>
            <a:ext cx="9144000" cy="461665"/>
          </a:xfrm>
          <a:prstGeom prst="rect">
            <a:avLst/>
          </a:prstGeom>
        </p:spPr>
        <p:txBody>
          <a:bodyPr wrap="square">
            <a:spAutoFit/>
          </a:bodyPr>
          <a:lstStyle/>
          <a:p>
            <a:pPr algn="ctr"/>
            <a:r>
              <a:rPr lang="ru-RU" sz="2400" b="1" dirty="0" smtClean="0"/>
              <a:t>спецификации для экземпляра ТМЦ</a:t>
            </a:r>
            <a:endParaRPr lang="ru-RU" sz="2400" b="1" dirty="0"/>
          </a:p>
        </p:txBody>
      </p:sp>
      <p:pic>
        <p:nvPicPr>
          <p:cNvPr id="80898" name="Picture 2" descr="HS6ClipImage_4f300f3b"/>
          <p:cNvPicPr>
            <a:picLocks noChangeAspect="1" noChangeArrowheads="1"/>
          </p:cNvPicPr>
          <p:nvPr/>
        </p:nvPicPr>
        <p:blipFill>
          <a:blip r:embed="rId4" cstate="print"/>
          <a:srcRect/>
          <a:stretch>
            <a:fillRect/>
          </a:stretch>
        </p:blipFill>
        <p:spPr bwMode="auto">
          <a:xfrm>
            <a:off x="0" y="2057400"/>
            <a:ext cx="5708650" cy="2743200"/>
          </a:xfrm>
          <a:prstGeom prst="rect">
            <a:avLst/>
          </a:prstGeom>
          <a:noFill/>
          <a:ln w="9525">
            <a:noFill/>
            <a:miter lim="800000"/>
            <a:headEnd/>
            <a:tailEnd/>
          </a:ln>
        </p:spPr>
      </p:pic>
      <p:sp>
        <p:nvSpPr>
          <p:cNvPr id="17" name="Прямоугольник 16"/>
          <p:cNvSpPr/>
          <p:nvPr/>
        </p:nvSpPr>
        <p:spPr>
          <a:xfrm>
            <a:off x="5867400" y="1981200"/>
            <a:ext cx="3276600" cy="2862322"/>
          </a:xfrm>
          <a:prstGeom prst="rect">
            <a:avLst/>
          </a:prstGeom>
        </p:spPr>
        <p:txBody>
          <a:bodyPr wrap="square">
            <a:spAutoFit/>
          </a:bodyPr>
          <a:lstStyle/>
          <a:p>
            <a:r>
              <a:rPr lang="ru-RU" dirty="0" smtClean="0"/>
              <a:t>Таким образом, технология 2000 года нам предлагает грузить раствор в емкости не более 0.5 т и поднимать его к месту работ с помощью подъемника. На что у нас будет затрачено 1.27 </a:t>
            </a:r>
            <a:r>
              <a:rPr lang="ru-RU" dirty="0" err="1" smtClean="0"/>
              <a:t>маш.-ч</a:t>
            </a:r>
            <a:r>
              <a:rPr lang="ru-RU" dirty="0" smtClean="0"/>
              <a:t>. на каждую единицу измерения объема работ (100 м2).</a:t>
            </a:r>
          </a:p>
        </p:txBody>
      </p:sp>
      <p:sp>
        <p:nvSpPr>
          <p:cNvPr id="18" name="Прямоугольник 17"/>
          <p:cNvSpPr/>
          <p:nvPr/>
        </p:nvSpPr>
        <p:spPr>
          <a:xfrm>
            <a:off x="0" y="4826675"/>
            <a:ext cx="9144000" cy="1200329"/>
          </a:xfrm>
          <a:prstGeom prst="rect">
            <a:avLst/>
          </a:prstGeom>
        </p:spPr>
        <p:txBody>
          <a:bodyPr wrap="square">
            <a:spAutoFit/>
          </a:bodyPr>
          <a:lstStyle/>
          <a:p>
            <a:r>
              <a:rPr lang="ru-RU" dirty="0" smtClean="0"/>
              <a:t>В современных условиях конкуренция делает свое дело. Поставщики раствора предлагают  раствор по цене, включая НДС 2700 руб. за м3 с доставкой на объект и с услугами бетононасоса и транспортной ленты для доставки его к месту укладки.</a:t>
            </a:r>
          </a:p>
        </p:txBody>
      </p:sp>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3"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Учет планирования производства</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eaLnBrk="1" hangingPunct="1">
              <a:buNone/>
              <a:defRPr/>
            </a:pPr>
            <a:r>
              <a:rPr lang="ru-RU" sz="2600" dirty="0" smtClean="0"/>
              <a:t> Определение ресурсов для выполнения работ</a:t>
            </a:r>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23</a:t>
            </a:fld>
            <a:endParaRPr lang="ru-RU"/>
          </a:p>
        </p:txBody>
      </p:sp>
      <p:sp>
        <p:nvSpPr>
          <p:cNvPr id="16" name="Прямоугольник 15"/>
          <p:cNvSpPr/>
          <p:nvPr/>
        </p:nvSpPr>
        <p:spPr>
          <a:xfrm>
            <a:off x="0" y="1524000"/>
            <a:ext cx="9144000" cy="461665"/>
          </a:xfrm>
          <a:prstGeom prst="rect">
            <a:avLst/>
          </a:prstGeom>
        </p:spPr>
        <p:txBody>
          <a:bodyPr wrap="square">
            <a:spAutoFit/>
          </a:bodyPr>
          <a:lstStyle/>
          <a:p>
            <a:pPr algn="ctr"/>
            <a:r>
              <a:rPr lang="ru-RU" sz="2400" b="1" dirty="0" smtClean="0"/>
              <a:t>спецификации для экземпляра ТМЦ</a:t>
            </a:r>
            <a:endParaRPr lang="ru-RU" sz="2400" b="1" dirty="0"/>
          </a:p>
        </p:txBody>
      </p:sp>
      <p:sp>
        <p:nvSpPr>
          <p:cNvPr id="82945" name="Rectangle 1"/>
          <p:cNvSpPr>
            <a:spLocks noChangeArrowheads="1"/>
          </p:cNvSpPr>
          <p:nvPr/>
        </p:nvSpPr>
        <p:spPr bwMode="auto">
          <a:xfrm>
            <a:off x="0" y="2057400"/>
            <a:ext cx="9144000"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Для получения реальной спецификации нам следует из состава ресурсов убрать эксплуатацию подъемников и указать реальные текущие цены на ресурсы. </a:t>
            </a:r>
            <a:r>
              <a:rPr lang="ru-RU" sz="1400" dirty="0" smtClean="0"/>
              <a:t>Для этого  создадим новую спецификацию, нажав кнопку </a:t>
            </a:r>
            <a:r>
              <a:rPr lang="ru-RU" sz="1400" b="1" dirty="0" smtClean="0"/>
              <a:t>Создать Спецификацию:</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82946" name="Group 2"/>
          <p:cNvGrpSpPr>
            <a:grpSpLocks/>
          </p:cNvGrpSpPr>
          <p:nvPr/>
        </p:nvGrpSpPr>
        <p:grpSpPr bwMode="auto">
          <a:xfrm>
            <a:off x="1447800" y="2819400"/>
            <a:ext cx="5713413" cy="779463"/>
            <a:chOff x="1701" y="1655"/>
            <a:chExt cx="8996" cy="1226"/>
          </a:xfrm>
        </p:grpSpPr>
        <p:pic>
          <p:nvPicPr>
            <p:cNvPr id="82947" name="Picture 3" descr="C:\Users\LMA2006\AppData\Local\Temp\HS6ClipImage_4f301d99.gif"/>
            <p:cNvPicPr>
              <a:picLocks noChangeAspect="1" noChangeArrowheads="1"/>
            </p:cNvPicPr>
            <p:nvPr/>
          </p:nvPicPr>
          <p:blipFill>
            <a:blip r:embed="rId4" r:link="rId5" cstate="print"/>
            <a:srcRect/>
            <a:stretch>
              <a:fillRect/>
            </a:stretch>
          </p:blipFill>
          <p:spPr bwMode="auto">
            <a:xfrm>
              <a:off x="1701" y="1655"/>
              <a:ext cx="8996" cy="1226"/>
            </a:xfrm>
            <a:prstGeom prst="rect">
              <a:avLst/>
            </a:prstGeom>
            <a:noFill/>
            <a:ln w="9525">
              <a:noFill/>
              <a:miter lim="800000"/>
              <a:headEnd/>
              <a:tailEnd/>
            </a:ln>
          </p:spPr>
        </p:pic>
        <p:sp>
          <p:nvSpPr>
            <p:cNvPr id="82948" name="Rectangle 4"/>
            <p:cNvSpPr>
              <a:spLocks noChangeArrowheads="1"/>
            </p:cNvSpPr>
            <p:nvPr/>
          </p:nvSpPr>
          <p:spPr bwMode="auto">
            <a:xfrm>
              <a:off x="5589" y="2353"/>
              <a:ext cx="1868" cy="213"/>
            </a:xfrm>
            <a:prstGeom prst="rect">
              <a:avLst/>
            </a:prstGeom>
            <a:noFill/>
            <a:ln w="9525" algn="ctr">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2949" name="Rectangle 5"/>
            <p:cNvSpPr>
              <a:spLocks noChangeArrowheads="1"/>
            </p:cNvSpPr>
            <p:nvPr/>
          </p:nvSpPr>
          <p:spPr bwMode="auto">
            <a:xfrm>
              <a:off x="4562" y="1655"/>
              <a:ext cx="5874" cy="270"/>
            </a:xfrm>
            <a:prstGeom prst="rect">
              <a:avLst/>
            </a:prstGeom>
            <a:solidFill>
              <a:srgbClr val="F2DBDB">
                <a:alpha val="39000"/>
              </a:srgbClr>
            </a:solidFill>
            <a:ln w="9525" algn="ctr">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82950" name="Group 6"/>
          <p:cNvGrpSpPr>
            <a:grpSpLocks/>
          </p:cNvGrpSpPr>
          <p:nvPr/>
        </p:nvGrpSpPr>
        <p:grpSpPr bwMode="auto">
          <a:xfrm>
            <a:off x="0" y="4038600"/>
            <a:ext cx="5740400" cy="2146300"/>
            <a:chOff x="1701" y="3892"/>
            <a:chExt cx="9039" cy="3379"/>
          </a:xfrm>
        </p:grpSpPr>
        <p:pic>
          <p:nvPicPr>
            <p:cNvPr id="82951" name="Picture 7" descr="C:\Users\LMA2006\AppData\Local\Temp\HS6ClipImage_4f302015.gif"/>
            <p:cNvPicPr>
              <a:picLocks noChangeAspect="1" noChangeArrowheads="1"/>
            </p:cNvPicPr>
            <p:nvPr/>
          </p:nvPicPr>
          <p:blipFill>
            <a:blip r:embed="rId6" r:link="rId7" cstate="print"/>
            <a:srcRect/>
            <a:stretch>
              <a:fillRect/>
            </a:stretch>
          </p:blipFill>
          <p:spPr bwMode="auto">
            <a:xfrm>
              <a:off x="1701" y="3892"/>
              <a:ext cx="9039" cy="3379"/>
            </a:xfrm>
            <a:prstGeom prst="rect">
              <a:avLst/>
            </a:prstGeom>
            <a:noFill/>
            <a:ln w="9525">
              <a:noFill/>
              <a:miter lim="800000"/>
              <a:headEnd/>
              <a:tailEnd/>
            </a:ln>
          </p:spPr>
        </p:pic>
        <p:sp>
          <p:nvSpPr>
            <p:cNvPr id="82952" name="Rectangle 8"/>
            <p:cNvSpPr>
              <a:spLocks noChangeArrowheads="1"/>
            </p:cNvSpPr>
            <p:nvPr/>
          </p:nvSpPr>
          <p:spPr bwMode="auto">
            <a:xfrm>
              <a:off x="4477" y="3892"/>
              <a:ext cx="5731" cy="285"/>
            </a:xfrm>
            <a:prstGeom prst="rect">
              <a:avLst/>
            </a:prstGeom>
            <a:solidFill>
              <a:srgbClr val="F2DBDB">
                <a:alpha val="39999"/>
              </a:srgbClr>
            </a:solidFill>
            <a:ln w="9525" algn="ctr">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2953" name="Rectangle 9"/>
            <p:cNvSpPr>
              <a:spLocks noChangeArrowheads="1"/>
            </p:cNvSpPr>
            <p:nvPr/>
          </p:nvSpPr>
          <p:spPr bwMode="auto">
            <a:xfrm>
              <a:off x="3536" y="4577"/>
              <a:ext cx="1910" cy="213"/>
            </a:xfrm>
            <a:prstGeom prst="rect">
              <a:avLst/>
            </a:prstGeom>
            <a:noFill/>
            <a:ln w="9525" algn="ctr">
              <a:solidFill>
                <a:srgbClr val="FF0000"/>
              </a:solidFill>
              <a:miter lim="800000"/>
              <a:headEnd/>
              <a:tailEnd/>
            </a:ln>
            <a:effectLst/>
          </p:spPr>
          <p:txBody>
            <a:bodyPr vert="horz" wrap="square" lIns="91440" tIns="45720" rIns="91440" bIns="45720" numCol="1" anchor="t" anchorCtr="0" compatLnSpc="1">
              <a:prstTxWarp prst="textNoShape">
                <a:avLst/>
              </a:prstTxWarp>
            </a:bodyPr>
            <a:lstStyle/>
            <a:p>
              <a:endParaRPr lang="ru-RU"/>
            </a:p>
          </p:txBody>
        </p:sp>
      </p:grpSp>
      <p:sp>
        <p:nvSpPr>
          <p:cNvPr id="20" name="Прямоугольник 19"/>
          <p:cNvSpPr/>
          <p:nvPr/>
        </p:nvSpPr>
        <p:spPr>
          <a:xfrm>
            <a:off x="5867400" y="4114800"/>
            <a:ext cx="3276600" cy="1754326"/>
          </a:xfrm>
          <a:prstGeom prst="rect">
            <a:avLst/>
          </a:prstGeom>
        </p:spPr>
        <p:txBody>
          <a:bodyPr wrap="square">
            <a:spAutoFit/>
          </a:bodyPr>
          <a:lstStyle/>
          <a:p>
            <a:r>
              <a:rPr lang="ru-RU" dirty="0" smtClean="0"/>
              <a:t>Будет создана копия спецификации с другим номером. В созданной спецификации производим изменения в составе ресурсов и их стоимости</a:t>
            </a:r>
            <a:endParaRPr lang="ru-RU" dirty="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3"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Учет планирования производства</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a:buNone/>
              <a:defRPr/>
            </a:pPr>
            <a:r>
              <a:rPr lang="ru-RU" sz="2600" dirty="0" smtClean="0"/>
              <a:t> </a:t>
            </a:r>
            <a:r>
              <a:rPr lang="ru-RU" sz="2800" dirty="0" smtClean="0"/>
              <a:t> Оценка затрат и ожидаемой прибыли</a:t>
            </a:r>
            <a:endParaRPr lang="ru-RU" sz="2600" dirty="0" smtClean="0"/>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24</a:t>
            </a:fld>
            <a:endParaRPr lang="ru-RU"/>
          </a:p>
        </p:txBody>
      </p:sp>
      <p:sp>
        <p:nvSpPr>
          <p:cNvPr id="93186" name="Rectangle 2"/>
          <p:cNvSpPr>
            <a:spLocks noChangeArrowheads="1"/>
          </p:cNvSpPr>
          <p:nvPr/>
        </p:nvSpPr>
        <p:spPr bwMode="auto">
          <a:xfrm>
            <a:off x="0" y="21336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Для принятия правильных решений и быстрой оценки прибыльности проекта необходимо выполнять мониторинг текущих цен на ресурсы, которые используются в работах. Информация о ресурсах хранится в карточке ТМЦ. Карточка имеет закладку </a:t>
            </a: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Цены и Поставки</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Фрейм закладки в свою очередь имеет закладку </a:t>
            </a: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План Закупочных Цен:</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3185" name="Рисунок 9" descr="HS6ClipImage_4f32048d"/>
          <p:cNvPicPr>
            <a:picLocks noChangeAspect="1" noChangeArrowheads="1"/>
          </p:cNvPicPr>
          <p:nvPr/>
        </p:nvPicPr>
        <p:blipFill>
          <a:blip r:embed="rId4" cstate="print"/>
          <a:srcRect/>
          <a:stretch>
            <a:fillRect/>
          </a:stretch>
        </p:blipFill>
        <p:spPr bwMode="auto">
          <a:xfrm>
            <a:off x="685800" y="3276600"/>
            <a:ext cx="7726680" cy="1981200"/>
          </a:xfrm>
          <a:prstGeom prst="rect">
            <a:avLst/>
          </a:prstGeom>
          <a:noFill/>
        </p:spPr>
      </p:pic>
      <p:sp>
        <p:nvSpPr>
          <p:cNvPr id="93187" name="Rectangle 3"/>
          <p:cNvSpPr>
            <a:spLocks noChangeArrowheads="1"/>
          </p:cNvSpPr>
          <p:nvPr/>
        </p:nvSpPr>
        <p:spPr bwMode="auto">
          <a:xfrm>
            <a:off x="0" y="533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закладке имеется таблица, в которой указываются дата установления цены и ее значение.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Прямоугольник 20"/>
          <p:cNvSpPr/>
          <p:nvPr/>
        </p:nvSpPr>
        <p:spPr>
          <a:xfrm>
            <a:off x="1752600" y="1600200"/>
            <a:ext cx="5823902" cy="461665"/>
          </a:xfrm>
          <a:prstGeom prst="rect">
            <a:avLst/>
          </a:prstGeom>
        </p:spPr>
        <p:txBody>
          <a:bodyPr wrap="none">
            <a:spAutoFit/>
          </a:bodyPr>
          <a:lstStyle/>
          <a:p>
            <a:pPr algn="ctr"/>
            <a:r>
              <a:rPr lang="ru-RU" sz="2400" b="1" dirty="0" smtClean="0"/>
              <a:t>мониторинг текущих цен на ресурсы</a:t>
            </a:r>
            <a:endParaRPr lang="ru-RU" sz="2400" b="1" dirty="0"/>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3"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Учет планирования производства</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a:buNone/>
              <a:defRPr/>
            </a:pPr>
            <a:r>
              <a:rPr lang="ru-RU" sz="2600" dirty="0" smtClean="0"/>
              <a:t> </a:t>
            </a:r>
            <a:r>
              <a:rPr lang="ru-RU" sz="2800" dirty="0" smtClean="0"/>
              <a:t> Оценка затрат и ожидаемой прибыли</a:t>
            </a:r>
            <a:endParaRPr lang="ru-RU" sz="2600" dirty="0" smtClean="0"/>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25</a:t>
            </a:fld>
            <a:endParaRPr lang="ru-RU"/>
          </a:p>
        </p:txBody>
      </p:sp>
      <p:sp>
        <p:nvSpPr>
          <p:cNvPr id="93186" name="Rectangle 2"/>
          <p:cNvSpPr>
            <a:spLocks noChangeArrowheads="1"/>
          </p:cNvSpPr>
          <p:nvPr/>
        </p:nvSpPr>
        <p:spPr bwMode="auto">
          <a:xfrm>
            <a:off x="0" y="2133600"/>
            <a:ext cx="9144000"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Для принятия правильных решений и быстрой оценки прибыльности проекта необходимо выполнять мониторинг текущих цен на ресурсы, которые используются в работах. Информация о ресурсах хранится в карточке ТМЦ. Карточка имеет закладку </a:t>
            </a: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Цены и Поставки</a:t>
            </a:r>
            <a:r>
              <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Фрейм закладки в свою очередь имеет закладку </a:t>
            </a:r>
            <a:r>
              <a:rPr kumimoji="0" lang="ru-RU" sz="16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План Закупочных Цен:</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3185" name="Рисунок 9" descr="HS6ClipImage_4f32048d"/>
          <p:cNvPicPr>
            <a:picLocks noChangeAspect="1" noChangeArrowheads="1"/>
          </p:cNvPicPr>
          <p:nvPr/>
        </p:nvPicPr>
        <p:blipFill>
          <a:blip r:embed="rId4" cstate="print"/>
          <a:srcRect/>
          <a:stretch>
            <a:fillRect/>
          </a:stretch>
        </p:blipFill>
        <p:spPr bwMode="auto">
          <a:xfrm>
            <a:off x="685800" y="3276600"/>
            <a:ext cx="7726680" cy="1981200"/>
          </a:xfrm>
          <a:prstGeom prst="rect">
            <a:avLst/>
          </a:prstGeom>
          <a:noFill/>
        </p:spPr>
      </p:pic>
      <p:sp>
        <p:nvSpPr>
          <p:cNvPr id="93187" name="Rectangle 3"/>
          <p:cNvSpPr>
            <a:spLocks noChangeArrowheads="1"/>
          </p:cNvSpPr>
          <p:nvPr/>
        </p:nvSpPr>
        <p:spPr bwMode="auto">
          <a:xfrm>
            <a:off x="0" y="5334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закладке имеется таблица, в которой указываются дата установления цены и ее значение.</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Прямоугольник 20"/>
          <p:cNvSpPr/>
          <p:nvPr/>
        </p:nvSpPr>
        <p:spPr>
          <a:xfrm>
            <a:off x="1752600" y="1600200"/>
            <a:ext cx="5823902" cy="461665"/>
          </a:xfrm>
          <a:prstGeom prst="rect">
            <a:avLst/>
          </a:prstGeom>
        </p:spPr>
        <p:txBody>
          <a:bodyPr wrap="none">
            <a:spAutoFit/>
          </a:bodyPr>
          <a:lstStyle/>
          <a:p>
            <a:pPr algn="ctr"/>
            <a:r>
              <a:rPr lang="ru-RU" sz="2400" b="1" dirty="0" smtClean="0"/>
              <a:t>мониторинг текущих цен на ресурсы</a:t>
            </a:r>
            <a:endParaRPr lang="ru-RU" sz="2400" b="1" dirty="0"/>
          </a:p>
        </p:txBody>
      </p:sp>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3"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Учет планирования производства</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a:buNone/>
              <a:defRPr/>
            </a:pPr>
            <a:r>
              <a:rPr lang="ru-RU" sz="2600" dirty="0" smtClean="0"/>
              <a:t> </a:t>
            </a:r>
            <a:r>
              <a:rPr lang="ru-RU" sz="2800" dirty="0" smtClean="0"/>
              <a:t> Оценка затрат и ожидаемой прибыли</a:t>
            </a:r>
            <a:endParaRPr lang="ru-RU" sz="2600" dirty="0" smtClean="0"/>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26</a:t>
            </a:fld>
            <a:endParaRPr lang="ru-RU"/>
          </a:p>
        </p:txBody>
      </p:sp>
      <p:sp>
        <p:nvSpPr>
          <p:cNvPr id="21" name="Прямоугольник 20"/>
          <p:cNvSpPr/>
          <p:nvPr/>
        </p:nvSpPr>
        <p:spPr>
          <a:xfrm>
            <a:off x="574234" y="1600200"/>
            <a:ext cx="8180637" cy="461665"/>
          </a:xfrm>
          <a:prstGeom prst="rect">
            <a:avLst/>
          </a:prstGeom>
        </p:spPr>
        <p:txBody>
          <a:bodyPr wrap="none">
            <a:spAutoFit/>
          </a:bodyPr>
          <a:lstStyle/>
          <a:p>
            <a:pPr algn="ctr"/>
            <a:r>
              <a:rPr lang="ru-RU" sz="2400" b="1" dirty="0" smtClean="0"/>
              <a:t>Мониторинг рыночных цен основных поставщиков.</a:t>
            </a:r>
            <a:endParaRPr lang="ru-RU" sz="2400" b="1" dirty="0"/>
          </a:p>
        </p:txBody>
      </p:sp>
      <p:pic>
        <p:nvPicPr>
          <p:cNvPr id="94210" name="Рисунок 15" descr="C:\Users\LMA2006\AppData\Local\Temp\HS6ClipImage_4f3211d7.gif"/>
          <p:cNvPicPr>
            <a:picLocks noChangeAspect="1" noChangeArrowheads="1"/>
          </p:cNvPicPr>
          <p:nvPr/>
        </p:nvPicPr>
        <p:blipFill>
          <a:blip r:embed="rId4" cstate="print"/>
          <a:srcRect/>
          <a:stretch>
            <a:fillRect/>
          </a:stretch>
        </p:blipFill>
        <p:spPr bwMode="auto">
          <a:xfrm>
            <a:off x="460004" y="2133600"/>
            <a:ext cx="8226796" cy="3392844"/>
          </a:xfrm>
          <a:prstGeom prst="rect">
            <a:avLst/>
          </a:prstGeom>
          <a:noFill/>
          <a:ln w="9525">
            <a:noFill/>
            <a:miter lim="800000"/>
            <a:headEnd/>
            <a:tailEnd/>
          </a:ln>
        </p:spPr>
      </p:pic>
      <p:sp>
        <p:nvSpPr>
          <p:cNvPr id="12" name="Прямоугольник 11"/>
          <p:cNvSpPr/>
          <p:nvPr/>
        </p:nvSpPr>
        <p:spPr>
          <a:xfrm>
            <a:off x="0" y="5486400"/>
            <a:ext cx="9144000" cy="738664"/>
          </a:xfrm>
          <a:prstGeom prst="rect">
            <a:avLst/>
          </a:prstGeom>
        </p:spPr>
        <p:txBody>
          <a:bodyPr wrap="square">
            <a:spAutoFit/>
          </a:bodyPr>
          <a:lstStyle/>
          <a:p>
            <a:r>
              <a:rPr lang="ru-RU" sz="1400" dirty="0" smtClean="0"/>
              <a:t>Цены поставщиков определяются не решением органов ценообразования, а рынком. Поэтому очень важно следить за уровнем цен у своих ведущих поставщиков. Для этого в программе есть раздел </a:t>
            </a:r>
            <a:r>
              <a:rPr lang="ru-RU" sz="1400" b="1" dirty="0" err="1" smtClean="0"/>
              <a:t>ЦеноОбразование</a:t>
            </a:r>
            <a:r>
              <a:rPr lang="ru-RU" sz="1400" b="1" dirty="0" smtClean="0"/>
              <a:t> </a:t>
            </a:r>
            <a:r>
              <a:rPr lang="ru-RU" sz="1400" dirty="0" smtClean="0"/>
              <a:t>с картотекой </a:t>
            </a:r>
            <a:r>
              <a:rPr lang="ru-RU" sz="1400" b="1" dirty="0" err="1" smtClean="0"/>
              <a:t>Прайс</a:t>
            </a:r>
            <a:r>
              <a:rPr lang="ru-RU" sz="1400" b="1" dirty="0" smtClean="0"/>
              <a:t> Поставщиков</a:t>
            </a:r>
            <a:endParaRPr lang="ru-RU" sz="1400" b="1" dirty="0"/>
          </a:p>
        </p:txBody>
      </p:sp>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3"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Учет планирования производства</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a:buNone/>
              <a:defRPr/>
            </a:pPr>
            <a:r>
              <a:rPr lang="ru-RU" sz="2600" dirty="0" smtClean="0"/>
              <a:t> </a:t>
            </a:r>
            <a:r>
              <a:rPr lang="ru-RU" sz="2800" dirty="0" smtClean="0"/>
              <a:t> Оценка затрат и ожидаемой прибыли</a:t>
            </a:r>
            <a:endParaRPr lang="ru-RU" sz="2600" dirty="0" smtClean="0"/>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27</a:t>
            </a:fld>
            <a:endParaRPr lang="ru-RU"/>
          </a:p>
        </p:txBody>
      </p:sp>
      <p:sp>
        <p:nvSpPr>
          <p:cNvPr id="21" name="Прямоугольник 20"/>
          <p:cNvSpPr/>
          <p:nvPr/>
        </p:nvSpPr>
        <p:spPr>
          <a:xfrm>
            <a:off x="574234" y="1600200"/>
            <a:ext cx="8180637" cy="461665"/>
          </a:xfrm>
          <a:prstGeom prst="rect">
            <a:avLst/>
          </a:prstGeom>
        </p:spPr>
        <p:txBody>
          <a:bodyPr wrap="none">
            <a:spAutoFit/>
          </a:bodyPr>
          <a:lstStyle/>
          <a:p>
            <a:pPr algn="ctr"/>
            <a:r>
              <a:rPr lang="ru-RU" sz="2400" b="1" dirty="0" smtClean="0"/>
              <a:t>Мониторинг рыночных цен основных поставщиков.</a:t>
            </a:r>
            <a:endParaRPr lang="ru-RU" sz="2400" b="1" dirty="0"/>
          </a:p>
        </p:txBody>
      </p:sp>
      <p:pic>
        <p:nvPicPr>
          <p:cNvPr id="95234" name="Picture 2" descr="HS6ClipImage_4f39de49"/>
          <p:cNvPicPr>
            <a:picLocks noChangeAspect="1" noChangeArrowheads="1"/>
          </p:cNvPicPr>
          <p:nvPr/>
        </p:nvPicPr>
        <p:blipFill>
          <a:blip r:embed="rId4" cstate="print"/>
          <a:srcRect/>
          <a:stretch>
            <a:fillRect/>
          </a:stretch>
        </p:blipFill>
        <p:spPr bwMode="auto">
          <a:xfrm>
            <a:off x="1066800" y="2057400"/>
            <a:ext cx="7239000" cy="3346914"/>
          </a:xfrm>
          <a:prstGeom prst="rect">
            <a:avLst/>
          </a:prstGeom>
          <a:noFill/>
          <a:ln w="9525">
            <a:noFill/>
            <a:miter lim="800000"/>
            <a:headEnd/>
            <a:tailEnd/>
          </a:ln>
        </p:spPr>
      </p:pic>
      <p:sp>
        <p:nvSpPr>
          <p:cNvPr id="11" name="Прямоугольник 10"/>
          <p:cNvSpPr/>
          <p:nvPr/>
        </p:nvSpPr>
        <p:spPr>
          <a:xfrm>
            <a:off x="1066800" y="5410200"/>
            <a:ext cx="7239000" cy="923330"/>
          </a:xfrm>
          <a:prstGeom prst="rect">
            <a:avLst/>
          </a:prstGeom>
        </p:spPr>
        <p:txBody>
          <a:bodyPr wrap="square">
            <a:spAutoFit/>
          </a:bodyPr>
          <a:lstStyle/>
          <a:p>
            <a:r>
              <a:rPr lang="ru-RU" dirty="0" smtClean="0"/>
              <a:t>В этой картотеке хранятся </a:t>
            </a:r>
            <a:r>
              <a:rPr lang="ru-RU" dirty="0" err="1" smtClean="0"/>
              <a:t>прайсы</a:t>
            </a:r>
            <a:r>
              <a:rPr lang="ru-RU" dirty="0" smtClean="0"/>
              <a:t> разных Контрагентов. Для внесения информации о ценах поставщиков используется бланк редактор. </a:t>
            </a:r>
            <a:endParaRPr lang="ru-RU" dirty="0"/>
          </a:p>
        </p:txBody>
      </p:sp>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3"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28</a:t>
            </a:fld>
            <a:endParaRPr lang="ru-RU" dirty="0"/>
          </a:p>
        </p:txBody>
      </p:sp>
      <p:pic>
        <p:nvPicPr>
          <p:cNvPr id="96258" name="Picture 2" descr="HS6ClipImage_4f4e85b8"/>
          <p:cNvPicPr>
            <a:picLocks noChangeAspect="1" noChangeArrowheads="1"/>
          </p:cNvPicPr>
          <p:nvPr/>
        </p:nvPicPr>
        <p:blipFill>
          <a:blip r:embed="rId4" cstate="print"/>
          <a:srcRect/>
          <a:stretch>
            <a:fillRect/>
          </a:stretch>
        </p:blipFill>
        <p:spPr bwMode="auto">
          <a:xfrm>
            <a:off x="228600" y="79375"/>
            <a:ext cx="5856288" cy="6778625"/>
          </a:xfrm>
          <a:prstGeom prst="rect">
            <a:avLst/>
          </a:prstGeom>
          <a:noFill/>
          <a:ln w="9525">
            <a:noFill/>
            <a:miter lim="800000"/>
            <a:headEnd/>
            <a:tailEnd/>
          </a:ln>
        </p:spPr>
      </p:pic>
      <p:sp>
        <p:nvSpPr>
          <p:cNvPr id="13" name="Текст 12"/>
          <p:cNvSpPr>
            <a:spLocks noGrp="1"/>
          </p:cNvSpPr>
          <p:nvPr>
            <p:ph type="body" sz="half" idx="1"/>
          </p:nvPr>
        </p:nvSpPr>
        <p:spPr>
          <a:xfrm>
            <a:off x="5867400" y="1524000"/>
            <a:ext cx="3124200" cy="4495800"/>
          </a:xfrm>
        </p:spPr>
        <p:txBody>
          <a:bodyPr>
            <a:normAutofit fontScale="70000" lnSpcReduction="20000"/>
          </a:bodyPr>
          <a:lstStyle/>
          <a:p>
            <a:r>
              <a:rPr lang="ru-RU" dirty="0" smtClean="0"/>
              <a:t>В спецификациях </a:t>
            </a:r>
            <a:r>
              <a:rPr lang="ru-RU" b="1" dirty="0" smtClean="0"/>
              <a:t>Экземпляров</a:t>
            </a:r>
            <a:r>
              <a:rPr lang="ru-RU" dirty="0" smtClean="0"/>
              <a:t>, созданных для планирования предстоящих работ после нажатия кнопки </a:t>
            </a:r>
            <a:r>
              <a:rPr lang="ru-RU" b="1" dirty="0" smtClean="0"/>
              <a:t>Обновить цены</a:t>
            </a:r>
            <a:r>
              <a:rPr lang="ru-RU" dirty="0" smtClean="0"/>
              <a:t> в колонке </a:t>
            </a:r>
            <a:r>
              <a:rPr lang="ru-RU" b="1" dirty="0" smtClean="0"/>
              <a:t>Плановая цена</a:t>
            </a:r>
            <a:r>
              <a:rPr lang="ru-RU" dirty="0" smtClean="0"/>
              <a:t> будут указаны актуальные плановые закупочные цены из карточек ТМЦ</a:t>
            </a:r>
            <a:endParaRPr lang="ru-RU" dirty="0"/>
          </a:p>
        </p:txBody>
      </p:sp>
      <p:sp>
        <p:nvSpPr>
          <p:cNvPr id="14" name="Rectangle 2"/>
          <p:cNvSpPr>
            <a:spLocks noGrp="1" noChangeArrowheads="1"/>
          </p:cNvSpPr>
          <p:nvPr>
            <p:ph type="title"/>
          </p:nvPr>
        </p:nvSpPr>
        <p:spPr>
          <a:xfrm>
            <a:off x="4800600" y="304800"/>
            <a:ext cx="4343400" cy="762000"/>
          </a:xfrm>
        </p:spPr>
        <p:txBody>
          <a:bodyPr>
            <a:normAutofit fontScale="90000"/>
          </a:bodyPr>
          <a:lstStyle/>
          <a:p>
            <a:pPr>
              <a:defRPr/>
            </a:pPr>
            <a:r>
              <a:rPr lang="ru-RU" sz="2800" b="1" dirty="0" smtClean="0"/>
              <a:t>Учет планирования производства</a:t>
            </a:r>
            <a:endParaRPr lang="ru-RU" sz="2800" dirty="0" smtClean="0"/>
          </a:p>
        </p:txBody>
      </p:sp>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3"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Учет планирования производства</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a:buNone/>
              <a:defRPr/>
            </a:pPr>
            <a:r>
              <a:rPr lang="ru-RU" sz="2600" dirty="0" smtClean="0"/>
              <a:t> </a:t>
            </a:r>
            <a:r>
              <a:rPr lang="ru-RU" sz="2800" dirty="0" smtClean="0"/>
              <a:t> Оценка затрат и ожидаемой прибыли</a:t>
            </a:r>
            <a:endParaRPr lang="ru-RU" sz="2600" dirty="0" smtClean="0"/>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29</a:t>
            </a:fld>
            <a:endParaRPr lang="ru-RU"/>
          </a:p>
        </p:txBody>
      </p:sp>
      <p:sp>
        <p:nvSpPr>
          <p:cNvPr id="10" name="Прямоугольник 9"/>
          <p:cNvSpPr/>
          <p:nvPr/>
        </p:nvSpPr>
        <p:spPr>
          <a:xfrm>
            <a:off x="0" y="1524000"/>
            <a:ext cx="9144000" cy="584775"/>
          </a:xfrm>
          <a:prstGeom prst="rect">
            <a:avLst/>
          </a:prstGeom>
        </p:spPr>
        <p:txBody>
          <a:bodyPr wrap="square">
            <a:spAutoFit/>
          </a:bodyPr>
          <a:lstStyle/>
          <a:p>
            <a:r>
              <a:rPr lang="ru-RU" sz="1600" dirty="0" smtClean="0"/>
              <a:t>Оценку ожидаемой прибыли, величину затрат и планируемую выручку можно посмотреть в договоре в таблице Этапов</a:t>
            </a:r>
            <a:endParaRPr lang="ru-RU" sz="1600" dirty="0"/>
          </a:p>
        </p:txBody>
      </p:sp>
      <p:pic>
        <p:nvPicPr>
          <p:cNvPr id="97282" name="Picture 2" descr="HS6ClipImage_4f527b48"/>
          <p:cNvPicPr>
            <a:picLocks noChangeAspect="1" noChangeArrowheads="1"/>
          </p:cNvPicPr>
          <p:nvPr/>
        </p:nvPicPr>
        <p:blipFill>
          <a:blip r:embed="rId4" cstate="print"/>
          <a:srcRect/>
          <a:stretch>
            <a:fillRect/>
          </a:stretch>
        </p:blipFill>
        <p:spPr bwMode="auto">
          <a:xfrm>
            <a:off x="685800" y="2057400"/>
            <a:ext cx="7720786" cy="3572271"/>
          </a:xfrm>
          <a:prstGeom prst="rect">
            <a:avLst/>
          </a:prstGeom>
          <a:noFill/>
          <a:ln w="9525">
            <a:noFill/>
            <a:miter lim="800000"/>
            <a:headEnd/>
            <a:tailEnd/>
          </a:ln>
        </p:spPr>
      </p:pic>
      <p:sp>
        <p:nvSpPr>
          <p:cNvPr id="12" name="Прямоугольник 11"/>
          <p:cNvSpPr/>
          <p:nvPr/>
        </p:nvSpPr>
        <p:spPr>
          <a:xfrm>
            <a:off x="0" y="5565338"/>
            <a:ext cx="9144000" cy="738664"/>
          </a:xfrm>
          <a:prstGeom prst="rect">
            <a:avLst/>
          </a:prstGeom>
        </p:spPr>
        <p:txBody>
          <a:bodyPr wrap="square">
            <a:spAutoFit/>
          </a:bodyPr>
          <a:lstStyle/>
          <a:p>
            <a:r>
              <a:rPr lang="ru-RU" sz="1400" dirty="0" smtClean="0"/>
              <a:t>В колонке «Сумма без НДС» будет отображаться ожидаемая выручка по этапам. В колонке «Затраты» на основании реальной стоимости и состава ресурсов в Экземплярах Работ будет определена величина затрат. В колонке «Прибыль» будет показана ожидаемая прибыль по этапам договора.</a:t>
            </a:r>
            <a:endParaRPr lang="ru-RU" sz="1400" dirty="0"/>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2" name="Rectangle 24"/>
          <p:cNvSpPr>
            <a:spLocks noGrp="1" noChangeArrowheads="1"/>
          </p:cNvSpPr>
          <p:nvPr>
            <p:ph type="title"/>
          </p:nvPr>
        </p:nvSpPr>
        <p:spPr>
          <a:xfrm>
            <a:off x="609600" y="228600"/>
            <a:ext cx="8077200" cy="457200"/>
          </a:xfrm>
        </p:spPr>
        <p:txBody>
          <a:bodyPr>
            <a:normAutofit/>
          </a:bodyPr>
          <a:lstStyle/>
          <a:p>
            <a:pPr eaLnBrk="1" hangingPunct="1">
              <a:defRPr/>
            </a:pPr>
            <a:r>
              <a:rPr lang="ru-RU" sz="2000" dirty="0" smtClean="0"/>
              <a:t>Схема бизнес – процессов в </a:t>
            </a:r>
            <a:r>
              <a:rPr lang="en-US" sz="2000" dirty="0" err="1" smtClean="0"/>
              <a:t>TurboFlyERP</a:t>
            </a:r>
            <a:endParaRPr lang="ru-RU" sz="2000" dirty="0" smtClean="0"/>
          </a:p>
        </p:txBody>
      </p:sp>
      <p:sp>
        <p:nvSpPr>
          <p:cNvPr id="4" name="Дата 4"/>
          <p:cNvSpPr>
            <a:spLocks noGrp="1"/>
          </p:cNvSpPr>
          <p:nvPr>
            <p:ph type="dt" sz="half" idx="10"/>
          </p:nvPr>
        </p:nvSpPr>
        <p:spPr/>
        <p:txBody>
          <a:bodyPr/>
          <a:lstStyle/>
          <a:p>
            <a:pPr>
              <a:defRPr/>
            </a:pPr>
            <a:fld id="{F7393451-1FCC-4A44-BE2C-E33546B5A0A1}"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7B545353-C43F-4887-9CC6-8ABB6424431B}" type="slidenum">
              <a:rPr lang="ru-RU"/>
              <a:pPr>
                <a:defRPr/>
              </a:pPr>
              <a:t>3</a:t>
            </a:fld>
            <a:endParaRPr lang="ru-RU"/>
          </a:p>
        </p:txBody>
      </p:sp>
      <p:pic>
        <p:nvPicPr>
          <p:cNvPr id="112644" name="Picture 4" descr="C:\Users\LMA2006\AppData\Local\Temp\HS6ClipImage_4fb56147.gif"/>
          <p:cNvPicPr>
            <a:picLocks noChangeAspect="1" noChangeArrowheads="1"/>
          </p:cNvPicPr>
          <p:nvPr/>
        </p:nvPicPr>
        <p:blipFill>
          <a:blip r:embed="rId3" cstate="print"/>
          <a:srcRect r="18571"/>
          <a:stretch>
            <a:fillRect/>
          </a:stretch>
        </p:blipFill>
        <p:spPr bwMode="auto">
          <a:xfrm>
            <a:off x="152400" y="914400"/>
            <a:ext cx="8686800" cy="4867276"/>
          </a:xfrm>
          <a:prstGeom prst="rect">
            <a:avLst/>
          </a:prstGeom>
          <a:noFill/>
        </p:spPr>
      </p:pic>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4000"/>
            <a:lum/>
          </a:blip>
          <a:srcRect/>
          <a:stretch>
            <a:fillRect t="22000"/>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4"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Учет планирования производства</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a:buNone/>
              <a:defRPr/>
            </a:pPr>
            <a:r>
              <a:rPr lang="ru-RU" sz="2600" dirty="0" smtClean="0"/>
              <a:t> </a:t>
            </a:r>
            <a:r>
              <a:rPr lang="ru-RU" sz="2800" dirty="0" smtClean="0"/>
              <a:t> Календарный план работ</a:t>
            </a:r>
            <a:endParaRPr lang="ru-RU" sz="2600" dirty="0" smtClean="0"/>
          </a:p>
        </p:txBody>
      </p:sp>
      <p:sp>
        <p:nvSpPr>
          <p:cNvPr id="4" name="Дата 4"/>
          <p:cNvSpPr>
            <a:spLocks noGrp="1"/>
          </p:cNvSpPr>
          <p:nvPr>
            <p:ph type="dt" sz="half" idx="10"/>
          </p:nvPr>
        </p:nvSpPr>
        <p:spPr>
          <a:solidFill>
            <a:schemeClr val="bg1">
              <a:lumMod val="85000"/>
            </a:schemeClr>
          </a:solidFill>
        </p:spPr>
        <p:txBody>
          <a:bodyPr/>
          <a:lstStyle/>
          <a:p>
            <a:pPr>
              <a:defRPr/>
            </a:pPr>
            <a:fld id="{58703BBF-8D78-4A52-88ED-8EE5AF144D82}" type="datetime1">
              <a:rPr lang="ru-RU"/>
              <a:pPr>
                <a:defRPr/>
              </a:pPr>
              <a:t>18.05.2012</a:t>
            </a:fld>
            <a:endParaRPr lang="ru-RU" dirty="0"/>
          </a:p>
        </p:txBody>
      </p:sp>
      <p:sp>
        <p:nvSpPr>
          <p:cNvPr id="5" name="Номер слайда 6"/>
          <p:cNvSpPr>
            <a:spLocks noGrp="1"/>
          </p:cNvSpPr>
          <p:nvPr>
            <p:ph type="sldNum" sz="quarter" idx="12"/>
          </p:nvPr>
        </p:nvSpPr>
        <p:spPr>
          <a:solidFill>
            <a:schemeClr val="bg1">
              <a:lumMod val="85000"/>
            </a:schemeClr>
          </a:solidFill>
        </p:spPr>
        <p:txBody>
          <a:bodyPr/>
          <a:lstStyle/>
          <a:p>
            <a:pPr>
              <a:defRPr/>
            </a:pPr>
            <a:fld id="{35CFE094-964D-486E-9F4F-5F2E18EA88DF}" type="slidenum">
              <a:rPr lang="ru-RU"/>
              <a:pPr>
                <a:defRPr/>
              </a:pPr>
              <a:t>30</a:t>
            </a:fld>
            <a:endParaRPr lang="ru-RU" dirty="0"/>
          </a:p>
        </p:txBody>
      </p:sp>
      <p:sp>
        <p:nvSpPr>
          <p:cNvPr id="10" name="Прямоугольник 9"/>
          <p:cNvSpPr/>
          <p:nvPr/>
        </p:nvSpPr>
        <p:spPr>
          <a:xfrm>
            <a:off x="0" y="2362200"/>
            <a:ext cx="9144000" cy="2862322"/>
          </a:xfrm>
          <a:prstGeom prst="rect">
            <a:avLst/>
          </a:prstGeom>
          <a:solidFill>
            <a:schemeClr val="bg1">
              <a:lumMod val="85000"/>
            </a:schemeClr>
          </a:solidFill>
        </p:spPr>
        <p:txBody>
          <a:bodyPr wrap="square">
            <a:spAutoFit/>
          </a:bodyPr>
          <a:lstStyle/>
          <a:p>
            <a:r>
              <a:rPr lang="ru-RU" dirty="0" smtClean="0"/>
              <a:t>Календарное планирование работ является одной из важнейших задач управления строительством.</a:t>
            </a:r>
          </a:p>
          <a:p>
            <a:r>
              <a:rPr lang="ru-RU" dirty="0" smtClean="0"/>
              <a:t>Для построения календарных планов в </a:t>
            </a:r>
            <a:r>
              <a:rPr lang="en-US" dirty="0" err="1" smtClean="0"/>
              <a:t>TyrboFlyERP</a:t>
            </a:r>
            <a:r>
              <a:rPr lang="en-US" dirty="0" smtClean="0"/>
              <a:t> </a:t>
            </a:r>
            <a:r>
              <a:rPr lang="ru-RU" dirty="0" smtClean="0"/>
              <a:t>используется система управления проектами. Экземпляры Работ могут быть определены как задачи проекта. Между задачами можно указать зависимости. По зависимостям можно построить диаграмму (дерево) зависимостей. Данные могут быть выгружены в программу управления проектами </a:t>
            </a:r>
            <a:r>
              <a:rPr lang="en-US" dirty="0" smtClean="0"/>
              <a:t>GanttProject</a:t>
            </a:r>
            <a:r>
              <a:rPr lang="ru-RU" dirty="0" smtClean="0"/>
              <a:t> (</a:t>
            </a:r>
            <a:r>
              <a:rPr lang="en-US" dirty="0" smtClean="0"/>
              <a:t>Freeware</a:t>
            </a:r>
            <a:r>
              <a:rPr lang="ru-RU" dirty="0" smtClean="0"/>
              <a:t>, свободно распространяемую). Эта программа позволяет получить графические отчеты графиков выполнения работ в виде диаграмм </a:t>
            </a:r>
            <a:r>
              <a:rPr lang="ru-RU" dirty="0" err="1" smtClean="0"/>
              <a:t>Ганта</a:t>
            </a:r>
            <a:r>
              <a:rPr lang="ru-RU" dirty="0" smtClean="0"/>
              <a:t> и </a:t>
            </a:r>
            <a:r>
              <a:rPr lang="en-US" dirty="0" smtClean="0"/>
              <a:t>PERT</a:t>
            </a:r>
            <a:r>
              <a:rPr lang="ru-RU" dirty="0" smtClean="0"/>
              <a:t> диаграмм. Данные также можно сохранить в </a:t>
            </a:r>
            <a:r>
              <a:rPr lang="en-US" dirty="0" smtClean="0"/>
              <a:t>XML</a:t>
            </a:r>
            <a:r>
              <a:rPr lang="ru-RU" dirty="0" smtClean="0"/>
              <a:t> формате для </a:t>
            </a:r>
            <a:r>
              <a:rPr lang="en-US" dirty="0" smtClean="0"/>
              <a:t>Microsoft Office Project</a:t>
            </a:r>
            <a:r>
              <a:rPr lang="ru-RU" dirty="0" smtClean="0"/>
              <a:t>.</a:t>
            </a:r>
            <a:endParaRPr lang="ru-RU" dirty="0"/>
          </a:p>
        </p:txBody>
      </p:sp>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3"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Учет планирования производства</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a:buNone/>
              <a:defRPr/>
            </a:pPr>
            <a:r>
              <a:rPr lang="ru-RU" sz="2600" dirty="0" smtClean="0"/>
              <a:t> </a:t>
            </a:r>
            <a:r>
              <a:rPr lang="ru-RU" sz="2800" dirty="0" smtClean="0"/>
              <a:t> Календарный план работ</a:t>
            </a:r>
            <a:endParaRPr lang="ru-RU" sz="2600" dirty="0" smtClean="0"/>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31</a:t>
            </a:fld>
            <a:endParaRPr lang="ru-RU"/>
          </a:p>
        </p:txBody>
      </p:sp>
      <p:sp>
        <p:nvSpPr>
          <p:cNvPr id="11" name="Прямоугольник 10"/>
          <p:cNvSpPr/>
          <p:nvPr/>
        </p:nvSpPr>
        <p:spPr>
          <a:xfrm>
            <a:off x="2264442" y="1524000"/>
            <a:ext cx="4877297" cy="369332"/>
          </a:xfrm>
          <a:prstGeom prst="rect">
            <a:avLst/>
          </a:prstGeom>
        </p:spPr>
        <p:txBody>
          <a:bodyPr wrap="none">
            <a:spAutoFit/>
          </a:bodyPr>
          <a:lstStyle/>
          <a:p>
            <a:pPr algn="ctr"/>
            <a:r>
              <a:rPr lang="ru-RU" b="1" dirty="0" smtClean="0"/>
              <a:t>Определение сроков выполнения работ.</a:t>
            </a:r>
            <a:endParaRPr lang="ru-RU" b="1" dirty="0"/>
          </a:p>
        </p:txBody>
      </p:sp>
      <p:sp>
        <p:nvSpPr>
          <p:cNvPr id="13" name="Прямоугольник 12"/>
          <p:cNvSpPr/>
          <p:nvPr/>
        </p:nvSpPr>
        <p:spPr>
          <a:xfrm>
            <a:off x="0" y="1905000"/>
            <a:ext cx="9144000" cy="923330"/>
          </a:xfrm>
          <a:prstGeom prst="rect">
            <a:avLst/>
          </a:prstGeom>
        </p:spPr>
        <p:txBody>
          <a:bodyPr wrap="square">
            <a:spAutoFit/>
          </a:bodyPr>
          <a:lstStyle/>
          <a:p>
            <a:r>
              <a:rPr lang="ru-RU" dirty="0" smtClean="0"/>
              <a:t>Для определения сроков выполнения работ нужно открыть бланк Экземпляра работ и указать дату начала работ в полях </a:t>
            </a:r>
            <a:r>
              <a:rPr lang="ru-RU" b="1" dirty="0" smtClean="0"/>
              <a:t>Дата Заказа</a:t>
            </a:r>
            <a:r>
              <a:rPr lang="ru-RU" dirty="0" smtClean="0"/>
              <a:t> и </a:t>
            </a:r>
            <a:r>
              <a:rPr lang="ru-RU" b="1" dirty="0" smtClean="0"/>
              <a:t>Возможное начало</a:t>
            </a:r>
            <a:r>
              <a:rPr lang="ru-RU" dirty="0" smtClean="0"/>
              <a:t>, а окончания работ в поле </a:t>
            </a:r>
            <a:r>
              <a:rPr lang="ru-RU" b="1" dirty="0" smtClean="0"/>
              <a:t>Дата Готовности</a:t>
            </a:r>
            <a:endParaRPr lang="ru-RU" dirty="0"/>
          </a:p>
        </p:txBody>
      </p:sp>
      <p:pic>
        <p:nvPicPr>
          <p:cNvPr id="98306" name="Picture 2" descr="HS6ClipImage_4f4fc0d7"/>
          <p:cNvPicPr>
            <a:picLocks noChangeAspect="1" noChangeArrowheads="1"/>
          </p:cNvPicPr>
          <p:nvPr/>
        </p:nvPicPr>
        <p:blipFill>
          <a:blip r:embed="rId4" cstate="print"/>
          <a:srcRect/>
          <a:stretch>
            <a:fillRect/>
          </a:stretch>
        </p:blipFill>
        <p:spPr bwMode="auto">
          <a:xfrm>
            <a:off x="304800" y="2971800"/>
            <a:ext cx="8438017" cy="26670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3"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Учет планирования производства</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a:buNone/>
              <a:defRPr/>
            </a:pPr>
            <a:r>
              <a:rPr lang="ru-RU" sz="2600" dirty="0" smtClean="0"/>
              <a:t> </a:t>
            </a:r>
            <a:r>
              <a:rPr lang="ru-RU" sz="2800" dirty="0" smtClean="0"/>
              <a:t> Календарный план работ</a:t>
            </a:r>
            <a:endParaRPr lang="ru-RU" sz="2600" dirty="0" smtClean="0"/>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32</a:t>
            </a:fld>
            <a:endParaRPr lang="ru-RU"/>
          </a:p>
        </p:txBody>
      </p:sp>
      <p:sp>
        <p:nvSpPr>
          <p:cNvPr id="11" name="Прямоугольник 10"/>
          <p:cNvSpPr/>
          <p:nvPr/>
        </p:nvSpPr>
        <p:spPr>
          <a:xfrm>
            <a:off x="2244020" y="1524000"/>
            <a:ext cx="4918141" cy="369332"/>
          </a:xfrm>
          <a:prstGeom prst="rect">
            <a:avLst/>
          </a:prstGeom>
        </p:spPr>
        <p:txBody>
          <a:bodyPr wrap="none">
            <a:spAutoFit/>
          </a:bodyPr>
          <a:lstStyle/>
          <a:p>
            <a:pPr algn="ctr"/>
            <a:r>
              <a:rPr lang="ru-RU" b="1" dirty="0" smtClean="0"/>
              <a:t>Создание задачи управления проектами.</a:t>
            </a:r>
            <a:endParaRPr lang="ru-RU" b="1" dirty="0"/>
          </a:p>
        </p:txBody>
      </p:sp>
      <p:sp>
        <p:nvSpPr>
          <p:cNvPr id="10" name="Прямоугольник 9"/>
          <p:cNvSpPr/>
          <p:nvPr/>
        </p:nvSpPr>
        <p:spPr>
          <a:xfrm>
            <a:off x="0" y="1905000"/>
            <a:ext cx="9144000" cy="646331"/>
          </a:xfrm>
          <a:prstGeom prst="rect">
            <a:avLst/>
          </a:prstGeom>
        </p:spPr>
        <p:txBody>
          <a:bodyPr wrap="square">
            <a:spAutoFit/>
          </a:bodyPr>
          <a:lstStyle/>
          <a:p>
            <a:r>
              <a:rPr lang="ru-RU" dirty="0" smtClean="0"/>
              <a:t>Для того, чтобы Экземпляр Работы был в программе зафиксирован как задача управления проектами нужно установить флаг </a:t>
            </a:r>
            <a:r>
              <a:rPr lang="ru-RU" b="1" dirty="0" smtClean="0"/>
              <a:t>Активирован</a:t>
            </a:r>
            <a:endParaRPr lang="ru-RU" dirty="0"/>
          </a:p>
        </p:txBody>
      </p:sp>
      <p:pic>
        <p:nvPicPr>
          <p:cNvPr id="99330" name="Picture 2" descr="HS6ClipImage_4f4fc26f"/>
          <p:cNvPicPr>
            <a:picLocks noChangeAspect="1" noChangeArrowheads="1"/>
          </p:cNvPicPr>
          <p:nvPr/>
        </p:nvPicPr>
        <p:blipFill>
          <a:blip r:embed="rId4" cstate="print"/>
          <a:srcRect/>
          <a:stretch>
            <a:fillRect/>
          </a:stretch>
        </p:blipFill>
        <p:spPr bwMode="auto">
          <a:xfrm>
            <a:off x="152400" y="2667000"/>
            <a:ext cx="8763000" cy="2762708"/>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3"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33</a:t>
            </a:fld>
            <a:endParaRPr lang="ru-RU"/>
          </a:p>
        </p:txBody>
      </p:sp>
      <p:pic>
        <p:nvPicPr>
          <p:cNvPr id="100354" name="Picture 2" descr="HS6ClipImage_4f508a75"/>
          <p:cNvPicPr>
            <a:picLocks noChangeAspect="1" noChangeArrowheads="1"/>
          </p:cNvPicPr>
          <p:nvPr/>
        </p:nvPicPr>
        <p:blipFill>
          <a:blip r:embed="rId4" cstate="print"/>
          <a:srcRect/>
          <a:stretch>
            <a:fillRect/>
          </a:stretch>
        </p:blipFill>
        <p:spPr bwMode="auto">
          <a:xfrm>
            <a:off x="0" y="0"/>
            <a:ext cx="5699125" cy="6400800"/>
          </a:xfrm>
          <a:prstGeom prst="rect">
            <a:avLst/>
          </a:prstGeom>
          <a:noFill/>
          <a:ln w="9525">
            <a:noFill/>
            <a:miter lim="800000"/>
            <a:headEnd/>
            <a:tailEnd/>
          </a:ln>
        </p:spPr>
      </p:pic>
      <p:sp>
        <p:nvSpPr>
          <p:cNvPr id="11" name="Прямоугольник 10"/>
          <p:cNvSpPr/>
          <p:nvPr/>
        </p:nvSpPr>
        <p:spPr>
          <a:xfrm>
            <a:off x="5033515" y="1524000"/>
            <a:ext cx="4110485" cy="369332"/>
          </a:xfrm>
          <a:prstGeom prst="rect">
            <a:avLst/>
          </a:prstGeom>
        </p:spPr>
        <p:txBody>
          <a:bodyPr wrap="none">
            <a:spAutoFit/>
          </a:bodyPr>
          <a:lstStyle/>
          <a:p>
            <a:pPr algn="ctr"/>
            <a:r>
              <a:rPr lang="ru-RU" b="1" dirty="0" smtClean="0"/>
              <a:t>Установление зависимости задач.</a:t>
            </a:r>
            <a:endParaRPr lang="ru-RU" b="1" dirty="0"/>
          </a:p>
        </p:txBody>
      </p:sp>
      <p:sp>
        <p:nvSpPr>
          <p:cNvPr id="186371" name="Rectangle 3"/>
          <p:cNvSpPr>
            <a:spLocks noGrp="1" noChangeArrowheads="1"/>
          </p:cNvSpPr>
          <p:nvPr>
            <p:ph type="body" sz="half" idx="1"/>
          </p:nvPr>
        </p:nvSpPr>
        <p:spPr>
          <a:xfrm>
            <a:off x="4800600" y="990600"/>
            <a:ext cx="4343400" cy="609600"/>
          </a:xfrm>
        </p:spPr>
        <p:txBody>
          <a:bodyPr/>
          <a:lstStyle/>
          <a:p>
            <a:pPr algn="ctr">
              <a:buNone/>
              <a:defRPr/>
            </a:pPr>
            <a:r>
              <a:rPr lang="ru-RU" sz="2600" dirty="0" smtClean="0"/>
              <a:t> </a:t>
            </a:r>
            <a:r>
              <a:rPr lang="ru-RU" sz="2800" dirty="0" smtClean="0"/>
              <a:t> Календарный план работ</a:t>
            </a:r>
            <a:endParaRPr lang="ru-RU" sz="2600" dirty="0" smtClean="0"/>
          </a:p>
        </p:txBody>
      </p:sp>
      <p:sp>
        <p:nvSpPr>
          <p:cNvPr id="186370" name="Rectangle 2"/>
          <p:cNvSpPr>
            <a:spLocks noGrp="1" noChangeArrowheads="1"/>
          </p:cNvSpPr>
          <p:nvPr>
            <p:ph type="title"/>
          </p:nvPr>
        </p:nvSpPr>
        <p:spPr>
          <a:xfrm>
            <a:off x="4800600" y="304800"/>
            <a:ext cx="4343400" cy="762000"/>
          </a:xfrm>
        </p:spPr>
        <p:txBody>
          <a:bodyPr>
            <a:normAutofit fontScale="90000"/>
          </a:bodyPr>
          <a:lstStyle/>
          <a:p>
            <a:pPr>
              <a:defRPr/>
            </a:pPr>
            <a:r>
              <a:rPr lang="ru-RU" sz="2800" b="1" dirty="0" smtClean="0"/>
              <a:t>Учет планирования производства</a:t>
            </a:r>
            <a:endParaRPr lang="ru-RU" sz="2800" dirty="0" smtClean="0"/>
          </a:p>
        </p:txBody>
      </p:sp>
      <p:sp>
        <p:nvSpPr>
          <p:cNvPr id="12" name="Прямоугольник 11"/>
          <p:cNvSpPr/>
          <p:nvPr/>
        </p:nvSpPr>
        <p:spPr>
          <a:xfrm>
            <a:off x="5638800" y="2056686"/>
            <a:ext cx="3505200" cy="3970318"/>
          </a:xfrm>
          <a:prstGeom prst="rect">
            <a:avLst/>
          </a:prstGeom>
        </p:spPr>
        <p:txBody>
          <a:bodyPr wrap="square">
            <a:spAutoFit/>
          </a:bodyPr>
          <a:lstStyle/>
          <a:p>
            <a:r>
              <a:rPr lang="ru-RU" sz="1400" dirty="0" smtClean="0"/>
              <a:t>Выполнение одних задач зависит от состояния других задач. Для учета этих зависимостей в программе </a:t>
            </a:r>
            <a:r>
              <a:rPr lang="en-US" sz="1400" dirty="0" err="1" smtClean="0"/>
              <a:t>TurboFlyERP</a:t>
            </a:r>
            <a:r>
              <a:rPr lang="en-US" sz="1400" dirty="0" smtClean="0"/>
              <a:t> </a:t>
            </a:r>
            <a:r>
              <a:rPr lang="ru-RU" sz="1400" dirty="0" smtClean="0"/>
              <a:t>в карточке задач имеются таблицы. Для доступа к таблицам зависимости в Экземпляре Работ нужно выбрать закладку Контроль. Тогда в нижнем фрейме будет открыта карточка задачи где и расположены таблицы.</a:t>
            </a:r>
          </a:p>
          <a:p>
            <a:r>
              <a:rPr lang="ru-RU" sz="1400" dirty="0" smtClean="0"/>
              <a:t>Первая из них позволяет указать задачи от которых зависит исполнение текущей. Поля таблицы доступны для редактирования.</a:t>
            </a:r>
          </a:p>
          <a:p>
            <a:r>
              <a:rPr lang="ru-RU" sz="1400" dirty="0" smtClean="0"/>
              <a:t>Вторая таблица показывает, какие задачи зависят от исполнения текущей. Поля этой таблицы недоступны для редактирования</a:t>
            </a:r>
            <a:endParaRPr lang="ru-RU" sz="1400" dirty="0"/>
          </a:p>
        </p:txBody>
      </p:sp>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3"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Учет планирования производства</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a:buNone/>
              <a:defRPr/>
            </a:pPr>
            <a:r>
              <a:rPr lang="ru-RU" sz="2600" dirty="0" smtClean="0"/>
              <a:t> </a:t>
            </a:r>
            <a:r>
              <a:rPr lang="ru-RU" sz="2800" dirty="0" smtClean="0"/>
              <a:t> Календарный план работ</a:t>
            </a:r>
            <a:endParaRPr lang="ru-RU" sz="2600" dirty="0" smtClean="0"/>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34</a:t>
            </a:fld>
            <a:endParaRPr lang="ru-RU"/>
          </a:p>
        </p:txBody>
      </p:sp>
      <p:sp>
        <p:nvSpPr>
          <p:cNvPr id="11" name="Прямоугольник 10"/>
          <p:cNvSpPr/>
          <p:nvPr/>
        </p:nvSpPr>
        <p:spPr>
          <a:xfrm>
            <a:off x="2743200" y="1752600"/>
            <a:ext cx="3847913" cy="369332"/>
          </a:xfrm>
          <a:prstGeom prst="rect">
            <a:avLst/>
          </a:prstGeom>
        </p:spPr>
        <p:txBody>
          <a:bodyPr wrap="none">
            <a:spAutoFit/>
          </a:bodyPr>
          <a:lstStyle/>
          <a:p>
            <a:pPr algn="ctr"/>
            <a:r>
              <a:rPr lang="ru-RU" b="1" dirty="0" smtClean="0"/>
              <a:t>Экспорт данных в </a:t>
            </a:r>
            <a:r>
              <a:rPr lang="en-US" b="1" dirty="0" smtClean="0"/>
              <a:t>GanttProject</a:t>
            </a:r>
            <a:endParaRPr lang="ru-RU" b="1" dirty="0"/>
          </a:p>
        </p:txBody>
      </p:sp>
      <p:pic>
        <p:nvPicPr>
          <p:cNvPr id="25601" name="Picture 1" descr="HS6ClipImage_4f51a523"/>
          <p:cNvPicPr>
            <a:picLocks noChangeAspect="1" noChangeArrowheads="1"/>
          </p:cNvPicPr>
          <p:nvPr/>
        </p:nvPicPr>
        <p:blipFill>
          <a:blip r:embed="rId4" cstate="print"/>
          <a:srcRect/>
          <a:stretch>
            <a:fillRect/>
          </a:stretch>
        </p:blipFill>
        <p:spPr bwMode="auto">
          <a:xfrm>
            <a:off x="457200" y="2895600"/>
            <a:ext cx="5699125" cy="2651125"/>
          </a:xfrm>
          <a:prstGeom prst="rect">
            <a:avLst/>
          </a:prstGeom>
          <a:noFill/>
          <a:ln w="9525">
            <a:noFill/>
            <a:miter lim="800000"/>
            <a:headEnd/>
            <a:tailEnd/>
          </a:ln>
        </p:spPr>
      </p:pic>
      <p:sp>
        <p:nvSpPr>
          <p:cNvPr id="10" name="Прямоугольник 9"/>
          <p:cNvSpPr/>
          <p:nvPr/>
        </p:nvSpPr>
        <p:spPr>
          <a:xfrm>
            <a:off x="457200" y="2133600"/>
            <a:ext cx="5715000" cy="646331"/>
          </a:xfrm>
          <a:prstGeom prst="rect">
            <a:avLst/>
          </a:prstGeom>
        </p:spPr>
        <p:txBody>
          <a:bodyPr wrap="square">
            <a:spAutoFit/>
          </a:bodyPr>
          <a:lstStyle/>
          <a:p>
            <a:r>
              <a:rPr lang="ru-RU" dirty="0" smtClean="0"/>
              <a:t>Для построения Диаграмм </a:t>
            </a:r>
            <a:r>
              <a:rPr lang="ru-RU" dirty="0" err="1" smtClean="0"/>
              <a:t>Ганта</a:t>
            </a:r>
            <a:r>
              <a:rPr lang="ru-RU" dirty="0" smtClean="0"/>
              <a:t>  вызывается из Дело договора по кнопке </a:t>
            </a:r>
            <a:r>
              <a:rPr lang="ru-RU" b="1" dirty="0" smtClean="0"/>
              <a:t>Контроль</a:t>
            </a:r>
            <a:r>
              <a:rPr lang="ru-RU" dirty="0" smtClean="0"/>
              <a:t> (справа).</a:t>
            </a:r>
            <a:endParaRPr lang="ru-RU" dirty="0"/>
          </a:p>
        </p:txBody>
      </p:sp>
      <p:sp>
        <p:nvSpPr>
          <p:cNvPr id="12" name="Прямоугольник 11"/>
          <p:cNvSpPr/>
          <p:nvPr/>
        </p:nvSpPr>
        <p:spPr>
          <a:xfrm>
            <a:off x="6172200" y="2286001"/>
            <a:ext cx="2667000" cy="3809999"/>
          </a:xfrm>
          <a:prstGeom prst="rect">
            <a:avLst/>
          </a:prstGeom>
        </p:spPr>
        <p:txBody>
          <a:bodyPr wrap="square" tIns="46800">
            <a:noAutofit/>
          </a:bodyPr>
          <a:lstStyle/>
          <a:p>
            <a:r>
              <a:rPr lang="ru-RU" sz="1600" dirty="0" smtClean="0"/>
              <a:t>Генри Лоренс </a:t>
            </a:r>
            <a:r>
              <a:rPr lang="ru-RU" sz="1600" dirty="0" err="1" smtClean="0"/>
              <a:t>Гант</a:t>
            </a:r>
            <a:r>
              <a:rPr lang="ru-RU" sz="1600" dirty="0" smtClean="0"/>
              <a:t> (1861-1919), американский инженер, занимался проблемами производственной динамики, признан одной из ключевых личностей в истории менеджмента.</a:t>
            </a:r>
          </a:p>
          <a:p>
            <a:r>
              <a:rPr lang="ru-RU" sz="1600" dirty="0" smtClean="0"/>
              <a:t>В 1917 году разработал специальный графический способ планирования и отслеживания выполнения проектных работ. </a:t>
            </a:r>
            <a:endParaRPr lang="ru-RU" sz="1600" dirty="0"/>
          </a:p>
        </p:txBody>
      </p:sp>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3"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Учет планирования производства</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a:buNone/>
              <a:defRPr/>
            </a:pPr>
            <a:r>
              <a:rPr lang="ru-RU" sz="2600" dirty="0" smtClean="0"/>
              <a:t> </a:t>
            </a:r>
            <a:r>
              <a:rPr lang="ru-RU" sz="2800" dirty="0" smtClean="0"/>
              <a:t> Календарный план работ</a:t>
            </a:r>
            <a:endParaRPr lang="ru-RU" sz="2600" dirty="0" smtClean="0"/>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35</a:t>
            </a:fld>
            <a:endParaRPr lang="ru-RU" dirty="0"/>
          </a:p>
        </p:txBody>
      </p:sp>
      <p:sp>
        <p:nvSpPr>
          <p:cNvPr id="11" name="Прямоугольник 10"/>
          <p:cNvSpPr/>
          <p:nvPr/>
        </p:nvSpPr>
        <p:spPr>
          <a:xfrm>
            <a:off x="2779134" y="1524000"/>
            <a:ext cx="3847913" cy="369332"/>
          </a:xfrm>
          <a:prstGeom prst="rect">
            <a:avLst/>
          </a:prstGeom>
        </p:spPr>
        <p:txBody>
          <a:bodyPr wrap="none">
            <a:spAutoFit/>
          </a:bodyPr>
          <a:lstStyle/>
          <a:p>
            <a:pPr algn="ctr"/>
            <a:r>
              <a:rPr lang="ru-RU" b="1" dirty="0" smtClean="0"/>
              <a:t>Экспорт данных в </a:t>
            </a:r>
            <a:r>
              <a:rPr lang="en-US" b="1" dirty="0" smtClean="0"/>
              <a:t>GanttProject</a:t>
            </a:r>
            <a:endParaRPr lang="ru-RU" b="1" dirty="0"/>
          </a:p>
        </p:txBody>
      </p:sp>
      <p:pic>
        <p:nvPicPr>
          <p:cNvPr id="25602" name="Picture 2" descr="HS6ClipImage_4f51a5eb"/>
          <p:cNvPicPr>
            <a:picLocks noChangeAspect="1" noChangeArrowheads="1"/>
          </p:cNvPicPr>
          <p:nvPr/>
        </p:nvPicPr>
        <p:blipFill>
          <a:blip r:embed="rId4" cstate="print"/>
          <a:srcRect/>
          <a:stretch>
            <a:fillRect/>
          </a:stretch>
        </p:blipFill>
        <p:spPr bwMode="auto">
          <a:xfrm>
            <a:off x="381000" y="1981200"/>
            <a:ext cx="5745163" cy="4295775"/>
          </a:xfrm>
          <a:prstGeom prst="rect">
            <a:avLst/>
          </a:prstGeom>
          <a:noFill/>
          <a:ln w="9525">
            <a:noFill/>
            <a:miter lim="800000"/>
            <a:headEnd/>
            <a:tailEnd/>
          </a:ln>
        </p:spPr>
      </p:pic>
      <p:sp>
        <p:nvSpPr>
          <p:cNvPr id="10" name="TextBox 9"/>
          <p:cNvSpPr txBox="1"/>
          <p:nvPr/>
        </p:nvSpPr>
        <p:spPr>
          <a:xfrm>
            <a:off x="6248400" y="1905000"/>
            <a:ext cx="2590800" cy="4555093"/>
          </a:xfrm>
          <a:prstGeom prst="rect">
            <a:avLst/>
          </a:prstGeom>
          <a:noFill/>
        </p:spPr>
        <p:txBody>
          <a:bodyPr wrap="square" rtlCol="0">
            <a:spAutoFit/>
          </a:bodyPr>
          <a:lstStyle/>
          <a:p>
            <a:pPr>
              <a:spcAft>
                <a:spcPts val="600"/>
              </a:spcAft>
            </a:pPr>
            <a:r>
              <a:rPr lang="ru-RU" sz="1400" dirty="0" smtClean="0"/>
              <a:t>Карточка Дело/Задача представляет договор как задачу верхнего уровня в системе управления проектами </a:t>
            </a:r>
            <a:r>
              <a:rPr lang="en-US" sz="1400" dirty="0" err="1" smtClean="0"/>
              <a:t>TurboFlyERP</a:t>
            </a:r>
            <a:r>
              <a:rPr lang="en-US" sz="1400" dirty="0" smtClean="0"/>
              <a:t>.</a:t>
            </a:r>
            <a:endParaRPr lang="ru-RU" sz="1400" dirty="0" smtClean="0"/>
          </a:p>
          <a:p>
            <a:pPr>
              <a:spcAft>
                <a:spcPts val="600"/>
              </a:spcAft>
            </a:pPr>
            <a:r>
              <a:rPr lang="ru-RU" sz="1400" dirty="0" smtClean="0"/>
              <a:t>Бланк карточки имеет кнопку </a:t>
            </a:r>
            <a:r>
              <a:rPr lang="ru-RU" sz="1400" b="1" dirty="0" smtClean="0"/>
              <a:t>Диаграмма </a:t>
            </a:r>
            <a:r>
              <a:rPr lang="ru-RU" sz="1400" b="1" dirty="0" err="1" smtClean="0"/>
              <a:t>Ганта</a:t>
            </a:r>
            <a:r>
              <a:rPr lang="ru-RU" sz="1400" b="1" dirty="0" smtClean="0"/>
              <a:t> </a:t>
            </a:r>
            <a:r>
              <a:rPr lang="ru-RU" sz="1400" dirty="0" smtClean="0"/>
              <a:t>для экспорта проекта в программу </a:t>
            </a:r>
            <a:r>
              <a:rPr lang="en-US" sz="1400" dirty="0" smtClean="0"/>
              <a:t>GanttProject.</a:t>
            </a:r>
          </a:p>
          <a:p>
            <a:pPr>
              <a:spcAft>
                <a:spcPts val="600"/>
              </a:spcAft>
            </a:pPr>
            <a:r>
              <a:rPr lang="ru-RU" sz="1400" dirty="0" smtClean="0"/>
              <a:t>Программа </a:t>
            </a:r>
            <a:r>
              <a:rPr lang="en-US" sz="1400" dirty="0" smtClean="0"/>
              <a:t>GanttProject </a:t>
            </a:r>
            <a:r>
              <a:rPr lang="ru-RU" sz="1400" dirty="0" smtClean="0"/>
              <a:t>является свободным (бесплатным и открытым) программным обеспечением, и используется для графического отображения  состояния работ (задач) проекта, и передачи данных в другие программы управления проектами.</a:t>
            </a:r>
            <a:endParaRPr lang="ru-RU" sz="1400" dirty="0"/>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3"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Учет планирования производства</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a:buNone/>
              <a:defRPr/>
            </a:pPr>
            <a:r>
              <a:rPr lang="ru-RU" sz="2600" dirty="0" smtClean="0"/>
              <a:t> </a:t>
            </a:r>
            <a:r>
              <a:rPr lang="ru-RU" sz="2800" dirty="0" smtClean="0"/>
              <a:t> Календарный план работ</a:t>
            </a:r>
            <a:endParaRPr lang="ru-RU" sz="2600" dirty="0" smtClean="0"/>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36</a:t>
            </a:fld>
            <a:endParaRPr lang="ru-RU" dirty="0"/>
          </a:p>
        </p:txBody>
      </p:sp>
      <p:sp>
        <p:nvSpPr>
          <p:cNvPr id="11" name="Прямоугольник 10"/>
          <p:cNvSpPr/>
          <p:nvPr/>
        </p:nvSpPr>
        <p:spPr>
          <a:xfrm>
            <a:off x="2779134" y="1524000"/>
            <a:ext cx="3847913" cy="369332"/>
          </a:xfrm>
          <a:prstGeom prst="rect">
            <a:avLst/>
          </a:prstGeom>
        </p:spPr>
        <p:txBody>
          <a:bodyPr wrap="none">
            <a:spAutoFit/>
          </a:bodyPr>
          <a:lstStyle/>
          <a:p>
            <a:pPr algn="ctr"/>
            <a:r>
              <a:rPr lang="ru-RU" b="1" dirty="0" smtClean="0"/>
              <a:t>Экспорт данных в </a:t>
            </a:r>
            <a:r>
              <a:rPr lang="en-US" b="1" dirty="0" smtClean="0"/>
              <a:t>GanttProject</a:t>
            </a:r>
            <a:endParaRPr lang="ru-RU" b="1" dirty="0"/>
          </a:p>
        </p:txBody>
      </p:sp>
      <p:sp>
        <p:nvSpPr>
          <p:cNvPr id="10" name="TextBox 9"/>
          <p:cNvSpPr txBox="1"/>
          <p:nvPr/>
        </p:nvSpPr>
        <p:spPr>
          <a:xfrm>
            <a:off x="304800" y="4876800"/>
            <a:ext cx="8534400" cy="1538883"/>
          </a:xfrm>
          <a:prstGeom prst="rect">
            <a:avLst/>
          </a:prstGeom>
          <a:noFill/>
        </p:spPr>
        <p:txBody>
          <a:bodyPr wrap="square" rtlCol="0">
            <a:spAutoFit/>
          </a:bodyPr>
          <a:lstStyle/>
          <a:p>
            <a:pPr>
              <a:spcAft>
                <a:spcPts val="600"/>
              </a:spcAft>
            </a:pPr>
            <a:r>
              <a:rPr lang="ru-RU" sz="1400" dirty="0" smtClean="0"/>
              <a:t>В программе </a:t>
            </a:r>
            <a:r>
              <a:rPr lang="en-US" sz="1400" dirty="0" smtClean="0"/>
              <a:t>GanttProject </a:t>
            </a:r>
            <a:r>
              <a:rPr lang="ru-RU" sz="1400" dirty="0" smtClean="0"/>
              <a:t>проект может быть отображен в виде диаграмм </a:t>
            </a:r>
            <a:r>
              <a:rPr lang="ru-RU" sz="1400" dirty="0" err="1" smtClean="0"/>
              <a:t>Ганта</a:t>
            </a:r>
            <a:r>
              <a:rPr lang="en-US" sz="1400" dirty="0" smtClean="0"/>
              <a:t>.</a:t>
            </a:r>
            <a:endParaRPr lang="ru-RU" sz="1400" dirty="0" smtClean="0"/>
          </a:p>
          <a:p>
            <a:pPr>
              <a:spcAft>
                <a:spcPts val="600"/>
              </a:spcAft>
            </a:pPr>
            <a:r>
              <a:rPr lang="ru-RU" sz="1400" dirty="0" smtClean="0"/>
              <a:t>В левой части экрана располагается таблица с информацией о задачах проекта. Состав столбцов можно настраивать.</a:t>
            </a:r>
          </a:p>
          <a:p>
            <a:pPr>
              <a:spcAft>
                <a:spcPts val="600"/>
              </a:spcAft>
            </a:pPr>
            <a:r>
              <a:rPr lang="ru-RU" sz="1400" dirty="0" smtClean="0"/>
              <a:t>В правой части располагается графическая диаграмма. На диаграмме  отображается календарный план выполнения работ и сетевая зависимость исполнения работ. Могут быть показаны линии начала проекта, конца проекта, текущей даты, критический путь проекта и ход выполнения.</a:t>
            </a:r>
          </a:p>
        </p:txBody>
      </p:sp>
      <p:pic>
        <p:nvPicPr>
          <p:cNvPr id="110594" name="Picture 2" descr="HS6ClipImage_4f521c04"/>
          <p:cNvPicPr>
            <a:picLocks noChangeAspect="1" noChangeArrowheads="1"/>
          </p:cNvPicPr>
          <p:nvPr/>
        </p:nvPicPr>
        <p:blipFill>
          <a:blip r:embed="rId4" cstate="print"/>
          <a:srcRect/>
          <a:stretch>
            <a:fillRect/>
          </a:stretch>
        </p:blipFill>
        <p:spPr bwMode="auto">
          <a:xfrm>
            <a:off x="304800" y="1981200"/>
            <a:ext cx="8474735" cy="274320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HS6ClipImage_4f522089"/>
          <p:cNvPicPr>
            <a:picLocks noChangeAspect="1" noChangeArrowheads="1"/>
          </p:cNvPicPr>
          <p:nvPr/>
        </p:nvPicPr>
        <p:blipFill>
          <a:blip r:embed="rId3" cstate="print"/>
          <a:srcRect/>
          <a:stretch>
            <a:fillRect/>
          </a:stretch>
        </p:blipFill>
        <p:spPr bwMode="auto">
          <a:xfrm>
            <a:off x="228599" y="1981200"/>
            <a:ext cx="6619759" cy="4419600"/>
          </a:xfrm>
          <a:prstGeom prst="rect">
            <a:avLst/>
          </a:prstGeom>
          <a:noFill/>
          <a:ln w="9525">
            <a:noFill/>
            <a:miter lim="800000"/>
            <a:headEnd/>
            <a:tailEnd/>
          </a:ln>
        </p:spPr>
      </p:pic>
      <p:sp>
        <p:nvSpPr>
          <p:cNvPr id="9" name="Прямоугольник 8"/>
          <p:cNvSpPr/>
          <p:nvPr/>
        </p:nvSpPr>
        <p:spPr>
          <a:xfrm>
            <a:off x="0" y="0"/>
            <a:ext cx="9144000" cy="1524000"/>
          </a:xfrm>
          <a:prstGeom prst="rect">
            <a:avLst/>
          </a:prstGeom>
          <a:blipFill dpi="0" rotWithShape="1">
            <a:blip r:embed="rId4"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Учет планирования производства</a:t>
            </a:r>
            <a:endParaRPr lang="ru-RU" sz="2800" dirty="0" smtClean="0"/>
          </a:p>
        </p:txBody>
      </p:sp>
      <p:sp>
        <p:nvSpPr>
          <p:cNvPr id="186371" name="Rectangle 3"/>
          <p:cNvSpPr>
            <a:spLocks noGrp="1" noChangeArrowheads="1"/>
          </p:cNvSpPr>
          <p:nvPr>
            <p:ph type="body" sz="half" idx="1"/>
          </p:nvPr>
        </p:nvSpPr>
        <p:spPr>
          <a:xfrm>
            <a:off x="609600" y="990600"/>
            <a:ext cx="7924800" cy="609600"/>
          </a:xfrm>
        </p:spPr>
        <p:txBody>
          <a:bodyPr/>
          <a:lstStyle/>
          <a:p>
            <a:pPr algn="ctr">
              <a:buNone/>
              <a:defRPr/>
            </a:pPr>
            <a:r>
              <a:rPr lang="ru-RU" sz="2600" dirty="0" smtClean="0"/>
              <a:t> </a:t>
            </a:r>
            <a:r>
              <a:rPr lang="ru-RU" sz="2800" dirty="0" smtClean="0"/>
              <a:t> Календарный план работ</a:t>
            </a:r>
            <a:endParaRPr lang="ru-RU" sz="2600" dirty="0" smtClean="0"/>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37</a:t>
            </a:fld>
            <a:endParaRPr lang="ru-RU" dirty="0"/>
          </a:p>
        </p:txBody>
      </p:sp>
      <p:sp>
        <p:nvSpPr>
          <p:cNvPr id="11" name="Прямоугольник 10"/>
          <p:cNvSpPr/>
          <p:nvPr/>
        </p:nvSpPr>
        <p:spPr>
          <a:xfrm>
            <a:off x="2779134" y="1524000"/>
            <a:ext cx="3847913" cy="369332"/>
          </a:xfrm>
          <a:prstGeom prst="rect">
            <a:avLst/>
          </a:prstGeom>
        </p:spPr>
        <p:txBody>
          <a:bodyPr wrap="none">
            <a:spAutoFit/>
          </a:bodyPr>
          <a:lstStyle/>
          <a:p>
            <a:pPr algn="ctr"/>
            <a:r>
              <a:rPr lang="ru-RU" b="1" dirty="0" smtClean="0"/>
              <a:t>Экспорт данных в </a:t>
            </a:r>
            <a:r>
              <a:rPr lang="en-US" b="1" dirty="0" smtClean="0"/>
              <a:t>GanttProject</a:t>
            </a:r>
            <a:endParaRPr lang="ru-RU" b="1" dirty="0"/>
          </a:p>
        </p:txBody>
      </p:sp>
      <p:sp>
        <p:nvSpPr>
          <p:cNvPr id="10" name="TextBox 9"/>
          <p:cNvSpPr txBox="1"/>
          <p:nvPr/>
        </p:nvSpPr>
        <p:spPr>
          <a:xfrm>
            <a:off x="5410200" y="4724400"/>
            <a:ext cx="3200400" cy="738664"/>
          </a:xfrm>
          <a:prstGeom prst="rect">
            <a:avLst/>
          </a:prstGeom>
          <a:noFill/>
        </p:spPr>
        <p:txBody>
          <a:bodyPr wrap="square" rtlCol="0">
            <a:spAutoFit/>
          </a:bodyPr>
          <a:lstStyle/>
          <a:p>
            <a:pPr>
              <a:spcAft>
                <a:spcPts val="600"/>
              </a:spcAft>
            </a:pPr>
            <a:r>
              <a:rPr lang="ru-RU" sz="1400" dirty="0" smtClean="0"/>
              <a:t>В программе </a:t>
            </a:r>
            <a:r>
              <a:rPr lang="en-US" sz="1400" dirty="0" smtClean="0"/>
              <a:t>GanttProject </a:t>
            </a:r>
            <a:r>
              <a:rPr lang="ru-RU" sz="1400" dirty="0" smtClean="0"/>
              <a:t>проект может быть отображен в виде </a:t>
            </a:r>
            <a:r>
              <a:rPr lang="en-US" sz="1400" dirty="0" smtClean="0"/>
              <a:t>PERT </a:t>
            </a:r>
            <a:r>
              <a:rPr lang="ru-RU" sz="1400" dirty="0" smtClean="0"/>
              <a:t>диаграмм</a:t>
            </a:r>
            <a:r>
              <a:rPr lang="en-US" sz="1400" dirty="0" smtClean="0"/>
              <a:t>.</a:t>
            </a:r>
            <a:endParaRPr lang="ru-RU" sz="1400" dirty="0" smtClean="0"/>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1000"/>
            <a:lum/>
          </a:blip>
          <a:srcRect/>
          <a:stretch>
            <a:fillRect t="21000"/>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4"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Задачи управления строительством</a:t>
            </a:r>
            <a:endParaRPr lang="ru-RU" sz="2800" dirty="0" smtClean="0"/>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38</a:t>
            </a:fld>
            <a:endParaRPr lang="ru-RU"/>
          </a:p>
        </p:txBody>
      </p:sp>
      <p:sp>
        <p:nvSpPr>
          <p:cNvPr id="8" name="Текст 7"/>
          <p:cNvSpPr>
            <a:spLocks noGrp="1"/>
          </p:cNvSpPr>
          <p:nvPr>
            <p:ph type="body" sz="half" idx="1"/>
          </p:nvPr>
        </p:nvSpPr>
        <p:spPr>
          <a:xfrm>
            <a:off x="838200" y="1600200"/>
            <a:ext cx="7315200" cy="4343400"/>
          </a:xfrm>
        </p:spPr>
        <p:txBody>
          <a:bodyPr>
            <a:normAutofit fontScale="85000" lnSpcReduction="10000"/>
          </a:bodyPr>
          <a:lstStyle/>
          <a:p>
            <a:pPr marL="0" indent="0">
              <a:lnSpc>
                <a:spcPct val="120000"/>
              </a:lnSpc>
              <a:spcBef>
                <a:spcPts val="600"/>
              </a:spcBef>
              <a:buNone/>
            </a:pPr>
            <a:r>
              <a:rPr lang="ru-RU" dirty="0" smtClean="0"/>
              <a:t>В презентации рассмотрены процессы имеющие особенности в строительном производстве. </a:t>
            </a:r>
          </a:p>
          <a:p>
            <a:pPr marL="0" indent="0">
              <a:lnSpc>
                <a:spcPct val="120000"/>
              </a:lnSpc>
              <a:spcBef>
                <a:spcPts val="600"/>
              </a:spcBef>
              <a:buNone/>
            </a:pPr>
            <a:r>
              <a:rPr lang="ru-RU" dirty="0" smtClean="0"/>
              <a:t>Процессы финансового планирования и </a:t>
            </a:r>
            <a:r>
              <a:rPr lang="ru-RU" dirty="0" err="1" smtClean="0"/>
              <a:t>бюджетирования</a:t>
            </a:r>
            <a:r>
              <a:rPr lang="ru-RU" dirty="0" smtClean="0"/>
              <a:t>, управления ресурсами, бухгалтерского учета, налогового учета  могут быть автоматизированы в соответствии рекомендациями методической документации программ </a:t>
            </a:r>
            <a:r>
              <a:rPr lang="en-US" dirty="0" err="1" smtClean="0"/>
              <a:t>TurboFlyERP</a:t>
            </a:r>
            <a:r>
              <a:rPr lang="en-US" dirty="0" smtClean="0"/>
              <a:t> </a:t>
            </a:r>
            <a:r>
              <a:rPr lang="ru-RU" dirty="0" smtClean="0"/>
              <a:t>и Турбо9</a:t>
            </a:r>
            <a:r>
              <a:rPr lang="en-US" dirty="0" smtClean="0"/>
              <a:t>.</a:t>
            </a:r>
            <a:r>
              <a:rPr lang="ru-RU" dirty="0" smtClean="0"/>
              <a:t>Бухгалтерия.</a:t>
            </a:r>
            <a:endParaRPr lang="ru-RU" dirty="0"/>
          </a:p>
        </p:txBody>
      </p:sp>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1000"/>
            <a:lum/>
          </a:blip>
          <a:srcRect/>
          <a:stretch>
            <a:fillRect t="21000"/>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0" y="0"/>
            <a:ext cx="9144000" cy="1524000"/>
          </a:xfrm>
          <a:prstGeom prst="rect">
            <a:avLst/>
          </a:prstGeom>
          <a:blipFill dpi="0" rotWithShape="1">
            <a:blip r:embed="rId4" cstate="print">
              <a:alphaModFix amt="30000"/>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6370" name="Rectangle 2"/>
          <p:cNvSpPr>
            <a:spLocks noGrp="1" noChangeArrowheads="1"/>
          </p:cNvSpPr>
          <p:nvPr>
            <p:ph type="title"/>
          </p:nvPr>
        </p:nvSpPr>
        <p:spPr>
          <a:xfrm>
            <a:off x="609600" y="304800"/>
            <a:ext cx="7924800" cy="762000"/>
          </a:xfrm>
        </p:spPr>
        <p:txBody>
          <a:bodyPr>
            <a:normAutofit/>
          </a:bodyPr>
          <a:lstStyle/>
          <a:p>
            <a:pPr>
              <a:defRPr/>
            </a:pPr>
            <a:r>
              <a:rPr lang="ru-RU" sz="2800" b="1" dirty="0" smtClean="0"/>
              <a:t>Задачи управления строительством</a:t>
            </a:r>
            <a:endParaRPr lang="ru-RU" sz="2800" dirty="0" smtClean="0"/>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39</a:t>
            </a:fld>
            <a:endParaRPr lang="ru-RU"/>
          </a:p>
        </p:txBody>
      </p:sp>
      <p:sp>
        <p:nvSpPr>
          <p:cNvPr id="10" name="Rectangle 30"/>
          <p:cNvSpPr>
            <a:spLocks noGrp="1" noChangeArrowheads="1"/>
          </p:cNvSpPr>
          <p:nvPr>
            <p:ph type="body" sz="half" idx="1"/>
          </p:nvPr>
        </p:nvSpPr>
        <p:spPr>
          <a:xfrm>
            <a:off x="228600" y="1600200"/>
            <a:ext cx="8915400" cy="4800600"/>
          </a:xfrm>
        </p:spPr>
        <p:txBody>
          <a:bodyPr>
            <a:normAutofit fontScale="70000" lnSpcReduction="20000"/>
          </a:bodyPr>
          <a:lstStyle/>
          <a:p>
            <a:r>
              <a:rPr lang="ru-RU" sz="1300" dirty="0" smtClean="0"/>
              <a:t>организовать учет взаимоотношений с контрагентами (заказчиками, подрядчиками, поставщиками и покупателями, государственными структурами и другими участниками бизнеса); </a:t>
            </a:r>
          </a:p>
          <a:p>
            <a:r>
              <a:rPr lang="ru-RU" sz="1300" dirty="0" smtClean="0"/>
              <a:t>вести учет объектов строительства (выполнения ремонтных работ); </a:t>
            </a:r>
          </a:p>
          <a:p>
            <a:r>
              <a:rPr lang="ru-RU" sz="1300" dirty="0" smtClean="0"/>
              <a:t>выполнять подготовку и учет договоров с заказчиками на выполнение работ; </a:t>
            </a:r>
          </a:p>
          <a:p>
            <a:r>
              <a:rPr lang="ru-RU" sz="1300" dirty="0" smtClean="0"/>
              <a:t>выполнять учет документов приложений к договору: </a:t>
            </a:r>
          </a:p>
          <a:p>
            <a:pPr lvl="1"/>
            <a:r>
              <a:rPr lang="ru-RU" sz="1300" dirty="0" err="1" smtClean="0"/>
              <a:t>cмет</a:t>
            </a:r>
            <a:r>
              <a:rPr lang="ru-RU" sz="1300" dirty="0" smtClean="0"/>
              <a:t> на объекты в формате АРПС 1.10; </a:t>
            </a:r>
          </a:p>
          <a:p>
            <a:pPr lvl="1"/>
            <a:r>
              <a:rPr lang="ru-RU" sz="1300" dirty="0" smtClean="0"/>
              <a:t>планов выполнения работ; </a:t>
            </a:r>
          </a:p>
          <a:p>
            <a:pPr lvl="1"/>
            <a:r>
              <a:rPr lang="ru-RU" sz="1300" dirty="0" smtClean="0"/>
              <a:t>планов расчетов за выполненные работы. </a:t>
            </a:r>
          </a:p>
          <a:p>
            <a:r>
              <a:rPr lang="ru-RU" sz="1300" dirty="0" smtClean="0"/>
              <a:t>осуществлять ведение базы данных внутренних нормативов на выполнение работ; </a:t>
            </a:r>
          </a:p>
          <a:p>
            <a:r>
              <a:rPr lang="ru-RU" sz="1300" dirty="0" smtClean="0"/>
              <a:t>выполнять построение календарных планов строительства на основе смет, загруженных в систему в формате АРПС или проектов, ведущихся в MS Project; </a:t>
            </a:r>
          </a:p>
          <a:p>
            <a:r>
              <a:rPr lang="ru-RU" sz="1300" dirty="0" smtClean="0"/>
              <a:t>разрабатывать несколько сценариев выполнения одного проекта для выбора наиболее оптимального; </a:t>
            </a:r>
          </a:p>
          <a:p>
            <a:r>
              <a:rPr lang="ru-RU" sz="1300" dirty="0" smtClean="0"/>
              <a:t>осуществлять расчеты календарных планов классическими методами; </a:t>
            </a:r>
          </a:p>
          <a:p>
            <a:r>
              <a:rPr lang="ru-RU" sz="1300" dirty="0" smtClean="0"/>
              <a:t>автоматически формировать сетевые </a:t>
            </a:r>
            <a:r>
              <a:rPr lang="ru-RU" sz="1300" dirty="0" err="1" smtClean="0"/>
              <a:t>план-графики</a:t>
            </a:r>
            <a:r>
              <a:rPr lang="ru-RU" sz="1300" dirty="0" smtClean="0"/>
              <a:t> поставки на объекты материалов, оборудования, техники; </a:t>
            </a:r>
          </a:p>
          <a:p>
            <a:r>
              <a:rPr lang="ru-RU" sz="1300" dirty="0" smtClean="0"/>
              <a:t>вести управленческий учет движения денег в разрезе: </a:t>
            </a:r>
          </a:p>
          <a:p>
            <a:pPr lvl="1"/>
            <a:r>
              <a:rPr lang="ru-RU" sz="1300" dirty="0" smtClean="0"/>
              <a:t>группы "наших предприятий"; </a:t>
            </a:r>
          </a:p>
          <a:p>
            <a:pPr lvl="1"/>
            <a:r>
              <a:rPr lang="ru-RU" sz="1300" dirty="0" smtClean="0"/>
              <a:t>контрагентов (Заказчиков, Подрядчиков, Поставщиков); </a:t>
            </a:r>
          </a:p>
          <a:p>
            <a:pPr lvl="1"/>
            <a:r>
              <a:rPr lang="ru-RU" sz="1300" dirty="0" smtClean="0"/>
              <a:t>подотчетных лиц; </a:t>
            </a:r>
          </a:p>
          <a:p>
            <a:pPr lvl="1"/>
            <a:r>
              <a:rPr lang="ru-RU" sz="1300" dirty="0" smtClean="0"/>
              <a:t>объектов; </a:t>
            </a:r>
          </a:p>
          <a:p>
            <a:pPr lvl="1"/>
            <a:r>
              <a:rPr lang="ru-RU" sz="1300" dirty="0" smtClean="0"/>
              <a:t>договоров; </a:t>
            </a:r>
          </a:p>
          <a:p>
            <a:pPr lvl="1"/>
            <a:r>
              <a:rPr lang="ru-RU" sz="1300" dirty="0" smtClean="0"/>
              <a:t>работ; </a:t>
            </a:r>
          </a:p>
          <a:p>
            <a:pPr lvl="1"/>
            <a:r>
              <a:rPr lang="ru-RU" sz="1300" dirty="0" smtClean="0"/>
              <a:t>и других; </a:t>
            </a:r>
          </a:p>
          <a:p>
            <a:r>
              <a:rPr lang="ru-RU" sz="1300" dirty="0" smtClean="0"/>
              <a:t>вести учет взаиморасчетов с заказчиками, подрядчиками, поставщиками; </a:t>
            </a:r>
          </a:p>
          <a:p>
            <a:r>
              <a:rPr lang="ru-RU" sz="1300" dirty="0" smtClean="0"/>
              <a:t>автоматически формировать финансовые планы как одной строительной компании, так и всей группы компаний; </a:t>
            </a:r>
          </a:p>
          <a:p>
            <a:r>
              <a:rPr lang="ru-RU" sz="1300" dirty="0" smtClean="0"/>
              <a:t>планировать выполнение собственных работ и автоматически рассчитывать потребности в ресурсах; </a:t>
            </a:r>
          </a:p>
          <a:p>
            <a:r>
              <a:rPr lang="ru-RU" sz="1300" dirty="0" smtClean="0"/>
              <a:t>учитывать фактическое выполнение работ с заказчиками и подрядчиками; </a:t>
            </a:r>
          </a:p>
          <a:p>
            <a:r>
              <a:rPr lang="ru-RU" sz="1300" dirty="0" smtClean="0"/>
              <a:t>автоматически формировать наряды на выполненные работы; </a:t>
            </a:r>
          </a:p>
          <a:p>
            <a:r>
              <a:rPr lang="ru-RU" sz="1300" dirty="0" smtClean="0"/>
              <a:t>организовать учет материалов и товарно-материальных ценностей, управлять движением строительных материалов; </a:t>
            </a:r>
          </a:p>
          <a:p>
            <a:r>
              <a:rPr lang="ru-RU" sz="1300" dirty="0" smtClean="0"/>
              <a:t>организовать управление и учет работой строительных машин и автотранспорта; </a:t>
            </a:r>
          </a:p>
          <a:p>
            <a:r>
              <a:rPr lang="ru-RU" sz="1300" dirty="0" smtClean="0"/>
              <a:t>организовать управление персоналом организации; </a:t>
            </a:r>
          </a:p>
          <a:p>
            <a:r>
              <a:rPr lang="ru-RU" sz="1300" dirty="0" smtClean="0"/>
              <a:t>вести учет выполненных работ и затрат на производство; </a:t>
            </a:r>
          </a:p>
          <a:p>
            <a:r>
              <a:rPr lang="ru-RU" sz="1300" dirty="0" smtClean="0"/>
              <a:t>формировать бюджеты для объекта, договора, стройки, организации или всей группы организаций, управлять исполнением бюджетов; </a:t>
            </a:r>
          </a:p>
          <a:p>
            <a:r>
              <a:rPr lang="ru-RU" sz="1300" dirty="0" smtClean="0"/>
              <a:t>выполнять финансовый анализ деятельности организации; </a:t>
            </a:r>
            <a:endParaRPr lang="ru-RU" sz="2400" dirty="0" smtClean="0"/>
          </a:p>
        </p:txBody>
      </p:sp>
      <p:sp>
        <p:nvSpPr>
          <p:cNvPr id="11" name="Rectangle 28"/>
          <p:cNvSpPr txBox="1">
            <a:spLocks noChangeArrowheads="1"/>
          </p:cNvSpPr>
          <p:nvPr/>
        </p:nvSpPr>
        <p:spPr>
          <a:xfrm>
            <a:off x="838200" y="990600"/>
            <a:ext cx="7391400" cy="457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000" b="0" i="0" u="none" strike="noStrike" kern="1200" cap="none" spc="0" normalizeH="0" baseline="0" noProof="0" smtClean="0">
                <a:ln>
                  <a:noFill/>
                </a:ln>
                <a:solidFill>
                  <a:schemeClr val="tx1"/>
                </a:solidFill>
                <a:effectLst/>
                <a:uLnTx/>
                <a:uFillTx/>
                <a:latin typeface="+mj-lt"/>
                <a:ea typeface="+mj-ea"/>
                <a:cs typeface="+mj-cs"/>
              </a:rPr>
              <a:t>Программа позволяет решать следующие задачи:</a:t>
            </a:r>
            <a:endParaRPr kumimoji="0" lang="ru-RU" sz="2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2000"/>
            <a:lum/>
          </a:blip>
          <a:srcRect/>
          <a:stretch>
            <a:fillRect r="-2000"/>
          </a:stretch>
        </a:blipFill>
        <a:effectLst/>
      </p:bgPr>
    </p:bg>
    <p:spTree>
      <p:nvGrpSpPr>
        <p:cNvPr id="1" name=""/>
        <p:cNvGrpSpPr/>
        <p:nvPr/>
      </p:nvGrpSpPr>
      <p:grpSpPr>
        <a:xfrm>
          <a:off x="0" y="0"/>
          <a:ext cx="0" cy="0"/>
          <a:chOff x="0" y="0"/>
          <a:chExt cx="0" cy="0"/>
        </a:xfrm>
      </p:grpSpPr>
      <p:sp>
        <p:nvSpPr>
          <p:cNvPr id="5127" name="Rectangle 7"/>
          <p:cNvSpPr>
            <a:spLocks noGrp="1" noChangeArrowheads="1"/>
          </p:cNvSpPr>
          <p:nvPr>
            <p:ph idx="1"/>
          </p:nvPr>
        </p:nvSpPr>
        <p:spPr>
          <a:xfrm>
            <a:off x="381000" y="3505200"/>
            <a:ext cx="8229600" cy="2743200"/>
          </a:xfrm>
          <a:gradFill>
            <a:gsLst>
              <a:gs pos="25000">
                <a:schemeClr val="accent1">
                  <a:tint val="66000"/>
                  <a:satMod val="160000"/>
                  <a:alpha val="83000"/>
                </a:schemeClr>
              </a:gs>
              <a:gs pos="0">
                <a:schemeClr val="accent1">
                  <a:tint val="44500"/>
                  <a:satMod val="160000"/>
                  <a:alpha val="54000"/>
                </a:schemeClr>
              </a:gs>
            </a:gsLst>
            <a:lin ang="5400000" scaled="0"/>
          </a:gradFill>
        </p:spPr>
        <p:txBody>
          <a:bodyPr>
            <a:normAutofit lnSpcReduction="10000"/>
          </a:bodyPr>
          <a:lstStyle/>
          <a:p>
            <a:pPr algn="ctr">
              <a:lnSpc>
                <a:spcPct val="90000"/>
              </a:lnSpc>
              <a:buNone/>
              <a:defRPr/>
            </a:pPr>
            <a:r>
              <a:rPr lang="ru-RU" sz="2400" dirty="0" smtClean="0"/>
              <a:t> </a:t>
            </a:r>
            <a:r>
              <a:rPr lang="en-US" sz="2400" b="1" dirty="0" err="1" smtClean="0"/>
              <a:t>TurboFlyERP</a:t>
            </a:r>
            <a:r>
              <a:rPr lang="ru-RU" sz="2400" b="1" dirty="0" smtClean="0"/>
              <a:t>.Строительство</a:t>
            </a:r>
            <a:r>
              <a:rPr lang="ru-RU" sz="2400" dirty="0" smtClean="0"/>
              <a:t>—это </a:t>
            </a:r>
            <a:r>
              <a:rPr lang="ru-RU" sz="2400" dirty="0"/>
              <a:t>информационная система для автоматизации управленческого учета </a:t>
            </a:r>
            <a:r>
              <a:rPr lang="ru-RU" sz="2400" dirty="0" smtClean="0"/>
              <a:t>предприятий </a:t>
            </a:r>
            <a:r>
              <a:rPr lang="ru-RU" sz="2400" dirty="0"/>
              <a:t>и </a:t>
            </a:r>
            <a:r>
              <a:rPr lang="ru-RU" sz="2400" dirty="0" smtClean="0"/>
              <a:t>организаций </a:t>
            </a:r>
            <a:r>
              <a:rPr lang="ru-RU" sz="2400" dirty="0"/>
              <a:t>строительной отрасли. Система позволяет выполнить комплексную автоматизацию всех участков учета строительной организации. </a:t>
            </a:r>
            <a:endParaRPr lang="ru-RU" sz="2400" dirty="0" smtClean="0"/>
          </a:p>
          <a:p>
            <a:pPr algn="ctr">
              <a:lnSpc>
                <a:spcPct val="90000"/>
              </a:lnSpc>
              <a:buNone/>
              <a:defRPr/>
            </a:pPr>
            <a:r>
              <a:rPr lang="ru-RU" sz="2400" b="1" dirty="0" smtClean="0"/>
              <a:t>Главная </a:t>
            </a:r>
            <a:r>
              <a:rPr lang="ru-RU" sz="2400" b="1" dirty="0"/>
              <a:t>особенность системы – многомерный и многоуровневый аналитический учет.</a:t>
            </a:r>
          </a:p>
          <a:p>
            <a:pPr eaLnBrk="1" hangingPunct="1">
              <a:lnSpc>
                <a:spcPct val="90000"/>
              </a:lnSpc>
              <a:defRPr/>
            </a:pPr>
            <a:endParaRPr lang="ru-RU" sz="2400" dirty="0" smtClean="0"/>
          </a:p>
        </p:txBody>
      </p:sp>
      <p:sp>
        <p:nvSpPr>
          <p:cNvPr id="4" name="Дата 3"/>
          <p:cNvSpPr>
            <a:spLocks noGrp="1"/>
          </p:cNvSpPr>
          <p:nvPr>
            <p:ph type="dt" sz="half" idx="10"/>
          </p:nvPr>
        </p:nvSpPr>
        <p:spPr/>
        <p:txBody>
          <a:bodyPr/>
          <a:lstStyle/>
          <a:p>
            <a:pPr>
              <a:defRPr/>
            </a:pPr>
            <a:fld id="{CB98DFA4-7103-41E2-96BA-E4506E924660}" type="datetime1">
              <a:rPr lang="ru-RU"/>
              <a:pPr>
                <a:defRPr/>
              </a:pPr>
              <a:t>18.05.2012</a:t>
            </a:fld>
            <a:endParaRPr lang="ru-RU"/>
          </a:p>
        </p:txBody>
      </p:sp>
      <p:sp>
        <p:nvSpPr>
          <p:cNvPr id="5" name="Номер слайда 5"/>
          <p:cNvSpPr>
            <a:spLocks noGrp="1"/>
          </p:cNvSpPr>
          <p:nvPr>
            <p:ph type="sldNum" sz="quarter" idx="12"/>
          </p:nvPr>
        </p:nvSpPr>
        <p:spPr/>
        <p:txBody>
          <a:bodyPr/>
          <a:lstStyle/>
          <a:p>
            <a:pPr>
              <a:defRPr/>
            </a:pPr>
            <a:fld id="{C5285E5C-F189-44A5-8136-7B530012FD74}" type="slidenum">
              <a:rPr lang="ru-RU"/>
              <a:pPr>
                <a:defRPr/>
              </a:pPr>
              <a:t>4</a:t>
            </a:fld>
            <a:endParaRPr lang="ru-RU"/>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8000"/>
            <a:lum/>
          </a:blip>
          <a:srcRect/>
          <a:stretch>
            <a:fillRect/>
          </a:stretch>
        </a:blipFill>
        <a:effectLst/>
      </p:bgPr>
    </p:bg>
    <p:spTree>
      <p:nvGrpSpPr>
        <p:cNvPr id="1" name=""/>
        <p:cNvGrpSpPr/>
        <p:nvPr/>
      </p:nvGrpSpPr>
      <p:grpSpPr>
        <a:xfrm>
          <a:off x="0" y="0"/>
          <a:ext cx="0" cy="0"/>
          <a:chOff x="0" y="0"/>
          <a:chExt cx="0" cy="0"/>
        </a:xfrm>
      </p:grpSpPr>
      <p:sp>
        <p:nvSpPr>
          <p:cNvPr id="4" name="Дата 4"/>
          <p:cNvSpPr>
            <a:spLocks noGrp="1"/>
          </p:cNvSpPr>
          <p:nvPr>
            <p:ph type="dt" sz="half" idx="10"/>
          </p:nvPr>
        </p:nvSpPr>
        <p:spPr/>
        <p:txBody>
          <a:bodyPr/>
          <a:lstStyle/>
          <a:p>
            <a:pPr>
              <a:defRPr/>
            </a:pPr>
            <a:fld id="{18144C57-48B2-4D6D-A6DE-37C1580604D4}" type="datetime1">
              <a:rPr lang="ru-RU"/>
              <a:pPr>
                <a:defRPr/>
              </a:pPr>
              <a:t>18.05.2012</a:t>
            </a:fld>
            <a:endParaRPr lang="ru-RU" dirty="0"/>
          </a:p>
        </p:txBody>
      </p:sp>
      <p:sp>
        <p:nvSpPr>
          <p:cNvPr id="5" name="Номер слайда 6"/>
          <p:cNvSpPr>
            <a:spLocks noGrp="1"/>
          </p:cNvSpPr>
          <p:nvPr>
            <p:ph type="sldNum" sz="quarter" idx="12"/>
          </p:nvPr>
        </p:nvSpPr>
        <p:spPr/>
        <p:txBody>
          <a:bodyPr/>
          <a:lstStyle/>
          <a:p>
            <a:pPr>
              <a:defRPr/>
            </a:pPr>
            <a:fld id="{8012DE02-E1F8-40B0-9745-86B7EB6590A3}" type="slidenum">
              <a:rPr lang="ru-RU"/>
              <a:pPr>
                <a:defRPr/>
              </a:pPr>
              <a:t>5</a:t>
            </a:fld>
            <a:endParaRPr lang="ru-RU"/>
          </a:p>
        </p:txBody>
      </p:sp>
      <p:grpSp>
        <p:nvGrpSpPr>
          <p:cNvPr id="7" name="Группа 6"/>
          <p:cNvGrpSpPr/>
          <p:nvPr/>
        </p:nvGrpSpPr>
        <p:grpSpPr>
          <a:xfrm>
            <a:off x="1905000" y="1066800"/>
            <a:ext cx="5486400" cy="5410200"/>
            <a:chOff x="3200400" y="1825625"/>
            <a:chExt cx="4319588" cy="4379913"/>
          </a:xfrm>
        </p:grpSpPr>
        <p:sp>
          <p:nvSpPr>
            <p:cNvPr id="8" name="AutoShape 49"/>
            <p:cNvSpPr>
              <a:spLocks noChangeArrowheads="1"/>
            </p:cNvSpPr>
            <p:nvPr/>
          </p:nvSpPr>
          <p:spPr bwMode="auto">
            <a:xfrm flipH="1">
              <a:off x="3200400" y="1905000"/>
              <a:ext cx="4267200" cy="4300538"/>
            </a:xfrm>
            <a:custGeom>
              <a:avLst/>
              <a:gdLst>
                <a:gd name="G0" fmla="+- -5898240 0 0"/>
                <a:gd name="G1" fmla="+- -8729395 0 0"/>
                <a:gd name="G2" fmla="+- -5898240 0 -8729395"/>
                <a:gd name="G3" fmla="+- 10800 0 0"/>
                <a:gd name="G4" fmla="+- 0 0 -5898240"/>
                <a:gd name="T0" fmla="*/ 360 256 1"/>
                <a:gd name="T1" fmla="*/ 0 256 1"/>
                <a:gd name="G5" fmla="+- G2 T0 T1"/>
                <a:gd name="G6" fmla="?: G2 G2 G5"/>
                <a:gd name="G7" fmla="+- 0 0 G6"/>
                <a:gd name="G8" fmla="+- 8100 0 0"/>
                <a:gd name="G9" fmla="+- 0 0 -8729395"/>
                <a:gd name="G10" fmla="+- 8100 0 2700"/>
                <a:gd name="G11" fmla="cos G10 -5898240"/>
                <a:gd name="G12" fmla="sin G10 -5898240"/>
                <a:gd name="G13" fmla="cos 13500 -5898240"/>
                <a:gd name="G14" fmla="sin 13500 -5898240"/>
                <a:gd name="G15" fmla="+- G11 10800 0"/>
                <a:gd name="G16" fmla="+- G12 10800 0"/>
                <a:gd name="G17" fmla="+- G13 10800 0"/>
                <a:gd name="G18" fmla="+- G14 10800 0"/>
                <a:gd name="G19" fmla="*/ 8100 1 2"/>
                <a:gd name="G20" fmla="+- G19 5400 0"/>
                <a:gd name="G21" fmla="cos G20 -5898240"/>
                <a:gd name="G22" fmla="sin G20 -5898240"/>
                <a:gd name="G23" fmla="+- G21 10800 0"/>
                <a:gd name="G24" fmla="+- G12 G23 G22"/>
                <a:gd name="G25" fmla="+- G22 G23 G11"/>
                <a:gd name="G26" fmla="cos 10800 -5898240"/>
                <a:gd name="G27" fmla="sin 10800 -5898240"/>
                <a:gd name="G28" fmla="cos 8100 -5898240"/>
                <a:gd name="G29" fmla="sin 8100 -5898240"/>
                <a:gd name="G30" fmla="+- G26 10800 0"/>
                <a:gd name="G31" fmla="+- G27 10800 0"/>
                <a:gd name="G32" fmla="+- G28 10800 0"/>
                <a:gd name="G33" fmla="+- G29 10800 0"/>
                <a:gd name="G34" fmla="+- G19 5400 0"/>
                <a:gd name="G35" fmla="cos G34 -8729395"/>
                <a:gd name="G36" fmla="sin G34 -8729395"/>
                <a:gd name="G37" fmla="+/ -8729395 -5898240 2"/>
                <a:gd name="T2" fmla="*/ 180 256 1"/>
                <a:gd name="T3" fmla="*/ 0 256 1"/>
                <a:gd name="G38" fmla="+- G37 T2 T3"/>
                <a:gd name="G39" fmla="?: G2 G37 G38"/>
                <a:gd name="G40" fmla="cos 10800 G39"/>
                <a:gd name="G41" fmla="sin 10800 G39"/>
                <a:gd name="G42" fmla="cos 8100 G39"/>
                <a:gd name="G43" fmla="sin 8100 G39"/>
                <a:gd name="G44" fmla="+- G40 10800 0"/>
                <a:gd name="G45" fmla="+- G41 10800 0"/>
                <a:gd name="G46" fmla="+- G42 10800 0"/>
                <a:gd name="G47" fmla="+- G43 10800 0"/>
                <a:gd name="G48" fmla="+- G35 10800 0"/>
                <a:gd name="G49" fmla="+- G36 10800 0"/>
                <a:gd name="T4" fmla="*/ 6824 w 21600"/>
                <a:gd name="T5" fmla="*/ 758 h 21600"/>
                <a:gd name="T6" fmla="*/ 4331 w 21600"/>
                <a:gd name="T7" fmla="*/ 3911 h 21600"/>
                <a:gd name="T8" fmla="*/ 7818 w 21600"/>
                <a:gd name="T9" fmla="*/ 3268 h 21600"/>
                <a:gd name="T10" fmla="*/ 10799 w 21600"/>
                <a:gd name="T11" fmla="*/ -2700 h 21600"/>
                <a:gd name="T12" fmla="*/ 14849 w 21600"/>
                <a:gd name="T13" fmla="*/ 1350 h 21600"/>
                <a:gd name="T14" fmla="*/ 10799 w 21600"/>
                <a:gd name="T15" fmla="*/ 54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0799" y="2700"/>
                  </a:moveTo>
                  <a:cubicBezTo>
                    <a:pt x="8739" y="2700"/>
                    <a:pt x="6756" y="3485"/>
                    <a:pt x="5255" y="4895"/>
                  </a:cubicBezTo>
                  <a:lnTo>
                    <a:pt x="3406" y="2927"/>
                  </a:lnTo>
                  <a:cubicBezTo>
                    <a:pt x="5409" y="1046"/>
                    <a:pt x="8053" y="0"/>
                    <a:pt x="10799" y="0"/>
                  </a:cubicBezTo>
                  <a:lnTo>
                    <a:pt x="10799" y="-2700"/>
                  </a:lnTo>
                  <a:lnTo>
                    <a:pt x="14849" y="1350"/>
                  </a:lnTo>
                  <a:lnTo>
                    <a:pt x="10799" y="5400"/>
                  </a:lnTo>
                  <a:lnTo>
                    <a:pt x="10799" y="2700"/>
                  </a:lnTo>
                  <a:close/>
                </a:path>
              </a:pathLst>
            </a:custGeom>
            <a:solidFill>
              <a:srgbClr val="CCFFCC"/>
            </a:solidFill>
            <a:ln w="12700">
              <a:miter lim="800000"/>
              <a:headEnd type="none" w="sm" len="sm"/>
              <a:tailEnd type="none" w="sm" len="sm"/>
            </a:ln>
            <a:effectLst/>
            <a:scene3d>
              <a:camera prst="legacyObliqueTopRight"/>
              <a:lightRig rig="legacyFlat3" dir="b"/>
            </a:scene3d>
            <a:sp3d extrusionH="100000" prstMaterial="legacyMatte">
              <a:bevelT w="13500" h="13500" prst="angle"/>
              <a:bevelB w="13500" h="13500" prst="angle"/>
              <a:extrusionClr>
                <a:srgbClr val="CCFFCC"/>
              </a:extrusionClr>
            </a:sp3d>
          </p:spPr>
          <p:txBody>
            <a:bodyPr wrap="none" anchor="ctr" anchorCtr="1">
              <a:flatTx/>
            </a:bodyPr>
            <a:lstStyle/>
            <a:p>
              <a:pPr algn="ctr" eaLnBrk="0" hangingPunct="0">
                <a:defRPr/>
              </a:pPr>
              <a:r>
                <a:rPr kumimoji="1" lang="ru-RU" b="1" dirty="0">
                  <a:effectLst>
                    <a:outerShdw blurRad="38100" dist="38100" dir="2700000" algn="tl">
                      <a:srgbClr val="FFFFFF"/>
                    </a:outerShdw>
                  </a:effectLst>
                </a:rPr>
                <a:t>Задачи</a:t>
              </a:r>
            </a:p>
            <a:p>
              <a:pPr algn="ctr" eaLnBrk="0" hangingPunct="0">
                <a:defRPr/>
              </a:pPr>
              <a:r>
                <a:rPr kumimoji="1" lang="ru-RU" b="1" dirty="0">
                  <a:effectLst>
                    <a:outerShdw blurRad="38100" dist="38100" dir="2700000" algn="tl">
                      <a:srgbClr val="FFFFFF"/>
                    </a:outerShdw>
                  </a:effectLst>
                </a:rPr>
                <a:t>Управленческого</a:t>
              </a:r>
            </a:p>
            <a:p>
              <a:pPr algn="ctr" eaLnBrk="0" hangingPunct="0">
                <a:defRPr/>
              </a:pPr>
              <a:r>
                <a:rPr kumimoji="1" lang="ru-RU" b="1" dirty="0">
                  <a:effectLst>
                    <a:outerShdw blurRad="38100" dist="38100" dir="2700000" algn="tl">
                      <a:srgbClr val="FFFFFF"/>
                    </a:outerShdw>
                  </a:effectLst>
                </a:rPr>
                <a:t>учета</a:t>
              </a:r>
              <a:endParaRPr kumimoji="1" lang="en-US" b="1" dirty="0">
                <a:effectLst>
                  <a:outerShdw blurRad="38100" dist="38100" dir="2700000" algn="tl">
                    <a:srgbClr val="FFFFFF"/>
                  </a:outerShdw>
                </a:effectLst>
              </a:endParaRPr>
            </a:p>
          </p:txBody>
        </p:sp>
        <p:sp>
          <p:nvSpPr>
            <p:cNvPr id="9" name="AutoShape 50"/>
            <p:cNvSpPr>
              <a:spLocks noChangeArrowheads="1"/>
            </p:cNvSpPr>
            <p:nvPr/>
          </p:nvSpPr>
          <p:spPr bwMode="auto">
            <a:xfrm flipH="1">
              <a:off x="3200400" y="1905000"/>
              <a:ext cx="4267200" cy="4300538"/>
            </a:xfrm>
            <a:custGeom>
              <a:avLst/>
              <a:gdLst>
                <a:gd name="T0" fmla="*/ 4149 w 21600"/>
                <a:gd name="T1" fmla="*/ 2285258 h 21600"/>
                <a:gd name="T2" fmla="*/ 444302 w 21600"/>
                <a:gd name="T3" fmla="*/ 2951244 h 21600"/>
                <a:gd name="T4" fmla="*/ 536363 w 21600"/>
                <a:gd name="T5" fmla="*/ 2251411 h 21600"/>
                <a:gd name="T6" fmla="*/ -403013 w 21600"/>
                <a:gd name="T7" fmla="*/ 1319628 h 21600"/>
                <a:gd name="T8" fmla="*/ 605310 w 21600"/>
                <a:gd name="T9" fmla="*/ 801772 h 21600"/>
                <a:gd name="T10" fmla="*/ 1118955 w 21600"/>
                <a:gd name="T11" fmla="*/ 181797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3096" y="8296"/>
                  </a:moveTo>
                  <a:cubicBezTo>
                    <a:pt x="2833" y="9105"/>
                    <a:pt x="2700" y="9950"/>
                    <a:pt x="2700" y="10799"/>
                  </a:cubicBezTo>
                  <a:cubicBezTo>
                    <a:pt x="2699" y="11992"/>
                    <a:pt x="2963" y="13169"/>
                    <a:pt x="3470" y="14248"/>
                  </a:cubicBezTo>
                  <a:lnTo>
                    <a:pt x="1027" y="15398"/>
                  </a:lnTo>
                  <a:cubicBezTo>
                    <a:pt x="350" y="13959"/>
                    <a:pt x="0" y="12389"/>
                    <a:pt x="0" y="10800"/>
                  </a:cubicBezTo>
                  <a:cubicBezTo>
                    <a:pt x="-1" y="9666"/>
                    <a:pt x="178" y="8540"/>
                    <a:pt x="528" y="7462"/>
                  </a:cubicBezTo>
                  <a:lnTo>
                    <a:pt x="-2040" y="6628"/>
                  </a:lnTo>
                  <a:lnTo>
                    <a:pt x="3064" y="4027"/>
                  </a:lnTo>
                  <a:lnTo>
                    <a:pt x="5664" y="9131"/>
                  </a:lnTo>
                  <a:lnTo>
                    <a:pt x="3096" y="8296"/>
                  </a:lnTo>
                  <a:close/>
                </a:path>
              </a:pathLst>
            </a:custGeom>
            <a:solidFill>
              <a:schemeClr val="accent1"/>
            </a:solidFill>
            <a:ln w="9525">
              <a:round/>
              <a:headEnd/>
              <a:tailEnd/>
            </a:ln>
            <a:scene3d>
              <a:camera prst="legacyObliqueTopRight"/>
              <a:lightRig rig="legacyFlat3" dir="b"/>
            </a:scene3d>
            <a:sp3d extrusionH="100000" prstMaterial="legacyMatte">
              <a:bevelT w="13500" h="13500" prst="angle"/>
              <a:bevelB w="13500" h="13500" prst="angle"/>
              <a:extrusionClr>
                <a:schemeClr val="accent1"/>
              </a:extrusionClr>
            </a:sp3d>
          </p:spPr>
          <p:txBody>
            <a:bodyPr wrap="none" anchor="ctr" anchorCtr="1">
              <a:flatTx/>
            </a:bodyPr>
            <a:lstStyle/>
            <a:p>
              <a:endParaRPr lang="ru-RU"/>
            </a:p>
          </p:txBody>
        </p:sp>
        <p:sp>
          <p:nvSpPr>
            <p:cNvPr id="10" name="AutoShape 51"/>
            <p:cNvSpPr>
              <a:spLocks noChangeArrowheads="1"/>
            </p:cNvSpPr>
            <p:nvPr/>
          </p:nvSpPr>
          <p:spPr bwMode="auto">
            <a:xfrm flipH="1">
              <a:off x="3200400" y="1905000"/>
              <a:ext cx="4267200" cy="4300538"/>
            </a:xfrm>
            <a:custGeom>
              <a:avLst/>
              <a:gdLst>
                <a:gd name="T0" fmla="*/ 1602966 w 21600"/>
                <a:gd name="T1" fmla="*/ 4232844 h 21600"/>
                <a:gd name="T2" fmla="*/ 2367506 w 21600"/>
                <a:gd name="T3" fmla="*/ 4016822 h 21600"/>
                <a:gd name="T4" fmla="*/ 1735526 w 21600"/>
                <a:gd name="T5" fmla="*/ 3712201 h 21600"/>
                <a:gd name="T6" fmla="*/ 565799 w 21600"/>
                <a:gd name="T7" fmla="*/ 4324629 h 21600"/>
                <a:gd name="T8" fmla="*/ 388789 w 21600"/>
                <a:gd name="T9" fmla="*/ 3198525 h 21600"/>
                <a:gd name="T10" fmla="*/ 1506361 w 21600"/>
                <a:gd name="T11" fmla="*/ 301993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6038" y="17353"/>
                  </a:moveTo>
                  <a:cubicBezTo>
                    <a:pt x="7422" y="18358"/>
                    <a:pt x="9089" y="18900"/>
                    <a:pt x="10800" y="18900"/>
                  </a:cubicBezTo>
                  <a:cubicBezTo>
                    <a:pt x="11139" y="18899"/>
                    <a:pt x="11478" y="18878"/>
                    <a:pt x="11815" y="18836"/>
                  </a:cubicBezTo>
                  <a:lnTo>
                    <a:pt x="12153" y="21514"/>
                  </a:lnTo>
                  <a:cubicBezTo>
                    <a:pt x="11704" y="21571"/>
                    <a:pt x="11252" y="21599"/>
                    <a:pt x="10800" y="21600"/>
                  </a:cubicBezTo>
                  <a:cubicBezTo>
                    <a:pt x="8519" y="21600"/>
                    <a:pt x="6297" y="20877"/>
                    <a:pt x="4451" y="19537"/>
                  </a:cubicBezTo>
                  <a:lnTo>
                    <a:pt x="2864" y="21721"/>
                  </a:lnTo>
                  <a:lnTo>
                    <a:pt x="1968" y="16065"/>
                  </a:lnTo>
                  <a:lnTo>
                    <a:pt x="7625" y="15168"/>
                  </a:lnTo>
                  <a:lnTo>
                    <a:pt x="6038" y="17353"/>
                  </a:lnTo>
                  <a:close/>
                </a:path>
              </a:pathLst>
            </a:custGeom>
            <a:solidFill>
              <a:srgbClr val="CCFFFF"/>
            </a:solidFill>
            <a:ln w="9525">
              <a:round/>
              <a:headEnd/>
              <a:tailEnd/>
            </a:ln>
            <a:scene3d>
              <a:camera prst="legacyObliqueTopRight"/>
              <a:lightRig rig="legacyFlat3" dir="b"/>
            </a:scene3d>
            <a:sp3d extrusionH="100000" prstMaterial="legacyMatte">
              <a:bevelT w="13500" h="13500" prst="angle"/>
              <a:bevelB w="13500" h="13500" prst="angle"/>
              <a:extrusionClr>
                <a:srgbClr val="CCFFFF"/>
              </a:extrusionClr>
            </a:sp3d>
          </p:spPr>
          <p:txBody>
            <a:bodyPr wrap="none" anchor="ctr" anchorCtr="1">
              <a:flatTx/>
            </a:bodyPr>
            <a:lstStyle/>
            <a:p>
              <a:endParaRPr lang="ru-RU"/>
            </a:p>
          </p:txBody>
        </p:sp>
        <p:sp>
          <p:nvSpPr>
            <p:cNvPr id="11" name="AutoShape 52"/>
            <p:cNvSpPr>
              <a:spLocks noChangeArrowheads="1"/>
            </p:cNvSpPr>
            <p:nvPr/>
          </p:nvSpPr>
          <p:spPr bwMode="auto">
            <a:xfrm flipH="1">
              <a:off x="3200400" y="1905000"/>
              <a:ext cx="4267200" cy="4300538"/>
            </a:xfrm>
            <a:custGeom>
              <a:avLst/>
              <a:gdLst>
                <a:gd name="T0" fmla="*/ 3934912 w 21600"/>
                <a:gd name="T1" fmla="*/ 3302256 h 21600"/>
                <a:gd name="T2" fmla="*/ 3967311 w 21600"/>
                <a:gd name="T3" fmla="*/ 2502674 h 21600"/>
                <a:gd name="T4" fmla="*/ 3484683 w 21600"/>
                <a:gd name="T5" fmla="*/ 3014358 h 21600"/>
                <a:gd name="T6" fmla="*/ 3701204 w 21600"/>
                <a:gd name="T7" fmla="*/ 4324629 h 21600"/>
                <a:gd name="T8" fmla="*/ 2583434 w 21600"/>
                <a:gd name="T9" fmla="*/ 4146236 h 21600"/>
                <a:gd name="T10" fmla="*/ 2760641 w 21600"/>
                <a:gd name="T11" fmla="*/ 301993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561" y="17353"/>
                  </a:moveTo>
                  <a:cubicBezTo>
                    <a:pt x="17227" y="16142"/>
                    <a:pt x="18370" y="14341"/>
                    <a:pt x="18756" y="12317"/>
                  </a:cubicBezTo>
                  <a:lnTo>
                    <a:pt x="21408" y="12823"/>
                  </a:lnTo>
                  <a:cubicBezTo>
                    <a:pt x="20893" y="15522"/>
                    <a:pt x="19370" y="17922"/>
                    <a:pt x="17148" y="19537"/>
                  </a:cubicBezTo>
                  <a:lnTo>
                    <a:pt x="18735" y="21721"/>
                  </a:lnTo>
                  <a:lnTo>
                    <a:pt x="13077" y="20825"/>
                  </a:lnTo>
                  <a:lnTo>
                    <a:pt x="13974" y="15168"/>
                  </a:lnTo>
                  <a:lnTo>
                    <a:pt x="15561" y="17353"/>
                  </a:lnTo>
                  <a:close/>
                </a:path>
              </a:pathLst>
            </a:custGeom>
            <a:solidFill>
              <a:schemeClr val="accent2"/>
            </a:solidFill>
            <a:ln w="9525">
              <a:round/>
              <a:headEnd/>
              <a:tailEnd/>
            </a:ln>
            <a:scene3d>
              <a:camera prst="legacyObliqueTopRight"/>
              <a:lightRig rig="legacyFlat3" dir="b"/>
            </a:scene3d>
            <a:sp3d extrusionH="100000" prstMaterial="legacyMatte">
              <a:bevelT w="13500" h="13500" prst="angle"/>
              <a:bevelB w="13500" h="13500" prst="angle"/>
              <a:extrusionClr>
                <a:schemeClr val="accent2"/>
              </a:extrusionClr>
            </a:sp3d>
          </p:spPr>
          <p:txBody>
            <a:bodyPr wrap="none" anchor="ctr" anchorCtr="1">
              <a:flatTx/>
            </a:bodyPr>
            <a:lstStyle/>
            <a:p>
              <a:endParaRPr lang="ru-RU"/>
            </a:p>
          </p:txBody>
        </p:sp>
        <p:sp>
          <p:nvSpPr>
            <p:cNvPr id="12" name="AutoShape 53"/>
            <p:cNvSpPr>
              <a:spLocks noChangeArrowheads="1"/>
            </p:cNvSpPr>
            <p:nvPr/>
          </p:nvSpPr>
          <p:spPr bwMode="auto">
            <a:xfrm flipH="1">
              <a:off x="3200400" y="1905000"/>
              <a:ext cx="4267200" cy="4300538"/>
            </a:xfrm>
            <a:custGeom>
              <a:avLst/>
              <a:gdLst>
                <a:gd name="T0" fmla="*/ 3777460 w 21600"/>
                <a:gd name="T1" fmla="*/ 779472 h 21600"/>
                <a:gd name="T2" fmla="*/ 3032873 w 21600"/>
                <a:gd name="T3" fmla="*/ 501331 h 21600"/>
                <a:gd name="T4" fmla="*/ 3366545 w 21600"/>
                <a:gd name="T5" fmla="*/ 1122122 h 21600"/>
                <a:gd name="T6" fmla="*/ 4670016 w 21600"/>
                <a:gd name="T7" fmla="*/ 1319628 h 21600"/>
                <a:gd name="T8" fmla="*/ 4156371 w 21600"/>
                <a:gd name="T9" fmla="*/ 2335630 h 21600"/>
                <a:gd name="T10" fmla="*/ 3148047 w 21600"/>
                <a:gd name="T11" fmla="*/ 181797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503" y="8296"/>
                  </a:moveTo>
                  <a:cubicBezTo>
                    <a:pt x="17866" y="6337"/>
                    <a:pt x="16507" y="4694"/>
                    <a:pt x="14702" y="3701"/>
                  </a:cubicBezTo>
                  <a:lnTo>
                    <a:pt x="16002" y="1335"/>
                  </a:lnTo>
                  <a:cubicBezTo>
                    <a:pt x="18410" y="2659"/>
                    <a:pt x="20222" y="4850"/>
                    <a:pt x="21071" y="7462"/>
                  </a:cubicBezTo>
                  <a:lnTo>
                    <a:pt x="23639" y="6628"/>
                  </a:lnTo>
                  <a:lnTo>
                    <a:pt x="21039" y="11731"/>
                  </a:lnTo>
                  <a:lnTo>
                    <a:pt x="15935" y="9131"/>
                  </a:lnTo>
                  <a:lnTo>
                    <a:pt x="18503" y="8296"/>
                  </a:lnTo>
                  <a:close/>
                </a:path>
              </a:pathLst>
            </a:custGeom>
            <a:solidFill>
              <a:srgbClr val="99CCFF"/>
            </a:solidFill>
            <a:ln w="9525">
              <a:round/>
              <a:headEnd/>
              <a:tailEnd/>
            </a:ln>
            <a:scene3d>
              <a:camera prst="legacyObliqueTopRight"/>
              <a:lightRig rig="legacyFlat3" dir="b"/>
            </a:scene3d>
            <a:sp3d extrusionH="100000" prstMaterial="legacyMatte">
              <a:bevelT w="13500" h="13500" prst="angle"/>
              <a:bevelB w="13500" h="13500" prst="angle"/>
              <a:extrusionClr>
                <a:srgbClr val="99CCFF"/>
              </a:extrusionClr>
            </a:sp3d>
          </p:spPr>
          <p:txBody>
            <a:bodyPr wrap="none" anchor="ctr" anchorCtr="1">
              <a:flatTx/>
            </a:bodyPr>
            <a:lstStyle/>
            <a:p>
              <a:endParaRPr lang="ru-RU"/>
            </a:p>
          </p:txBody>
        </p:sp>
        <p:sp>
          <p:nvSpPr>
            <p:cNvPr id="13" name="Text Box 54"/>
            <p:cNvSpPr txBox="1">
              <a:spLocks noChangeArrowheads="1"/>
            </p:cNvSpPr>
            <p:nvPr/>
          </p:nvSpPr>
          <p:spPr bwMode="auto">
            <a:xfrm rot="18243549">
              <a:off x="2700338" y="2505075"/>
              <a:ext cx="2011362" cy="820738"/>
            </a:xfrm>
            <a:prstGeom prst="rect">
              <a:avLst/>
            </a:prstGeom>
            <a:noFill/>
            <a:ln w="9525">
              <a:noFill/>
              <a:miter lim="800000"/>
              <a:headEnd/>
              <a:tailEnd/>
            </a:ln>
            <a:effectLst/>
          </p:spPr>
          <p:txBody>
            <a:bodyPr wrap="none" tIns="137160" anchor="ctr">
              <a:spAutoFit/>
            </a:bodyPr>
            <a:lstStyle/>
            <a:p>
              <a:pPr algn="ctr" eaLnBrk="0" hangingPunct="0">
                <a:defRPr/>
              </a:pPr>
              <a:r>
                <a:rPr kumimoji="1" lang="ru-RU" sz="1400" b="1" dirty="0">
                  <a:effectLst>
                    <a:outerShdw blurRad="38100" dist="38100" dir="2700000" algn="tl">
                      <a:srgbClr val="C0C0C0"/>
                    </a:outerShdw>
                  </a:effectLst>
                </a:rPr>
                <a:t>Учет </a:t>
              </a:r>
            </a:p>
            <a:p>
              <a:pPr algn="ctr" eaLnBrk="0" hangingPunct="0">
                <a:defRPr/>
              </a:pPr>
              <a:r>
                <a:rPr kumimoji="1" lang="ru-RU" sz="1400" b="1" dirty="0">
                  <a:effectLst>
                    <a:outerShdw blurRad="38100" dist="38100" dir="2700000" algn="tl">
                      <a:srgbClr val="C0C0C0"/>
                    </a:outerShdw>
                  </a:effectLst>
                </a:rPr>
                <a:t>взаимоотношений с </a:t>
              </a:r>
            </a:p>
            <a:p>
              <a:pPr algn="ctr" eaLnBrk="0" hangingPunct="0">
                <a:defRPr/>
              </a:pPr>
              <a:r>
                <a:rPr kumimoji="1" lang="ru-RU" sz="1400" b="1" dirty="0">
                  <a:effectLst>
                    <a:outerShdw blurRad="38100" dist="38100" dir="2700000" algn="tl">
                      <a:srgbClr val="C0C0C0"/>
                    </a:outerShdw>
                  </a:effectLst>
                </a:rPr>
                <a:t>контрагентами</a:t>
              </a:r>
              <a:endParaRPr kumimoji="1" lang="en-US" sz="1400" b="1" dirty="0">
                <a:effectLst>
                  <a:outerShdw blurRad="38100" dist="38100" dir="2700000" algn="tl">
                    <a:srgbClr val="C0C0C0"/>
                  </a:outerShdw>
                </a:effectLst>
              </a:endParaRPr>
            </a:p>
          </p:txBody>
        </p:sp>
        <p:sp>
          <p:nvSpPr>
            <p:cNvPr id="14" name="Text Box 55"/>
            <p:cNvSpPr txBox="1">
              <a:spLocks noChangeArrowheads="1"/>
            </p:cNvSpPr>
            <p:nvPr/>
          </p:nvSpPr>
          <p:spPr bwMode="auto">
            <a:xfrm rot="660694">
              <a:off x="4879975" y="1825625"/>
              <a:ext cx="2052638" cy="608013"/>
            </a:xfrm>
            <a:prstGeom prst="rect">
              <a:avLst/>
            </a:prstGeom>
            <a:noFill/>
            <a:ln w="9525">
              <a:noFill/>
              <a:miter lim="800000"/>
              <a:headEnd/>
              <a:tailEnd/>
            </a:ln>
            <a:effectLst/>
          </p:spPr>
          <p:txBody>
            <a:bodyPr tIns="137160" anchor="ctr">
              <a:spAutoFit/>
            </a:bodyPr>
            <a:lstStyle/>
            <a:p>
              <a:pPr algn="ctr" eaLnBrk="0" hangingPunct="0">
                <a:defRPr/>
              </a:pPr>
              <a:r>
                <a:rPr kumimoji="1" lang="ru-RU" sz="1400" b="1">
                  <a:effectLst>
                    <a:outerShdw blurRad="38100" dist="38100" dir="2700000" algn="tl">
                      <a:srgbClr val="C0C0C0"/>
                    </a:outerShdw>
                  </a:effectLst>
                </a:rPr>
                <a:t>Стратегическое планирование</a:t>
              </a:r>
              <a:endParaRPr kumimoji="1" lang="en-US" sz="1400" b="1">
                <a:effectLst>
                  <a:outerShdw blurRad="38100" dist="38100" dir="2700000" algn="tl">
                    <a:srgbClr val="C0C0C0"/>
                  </a:outerShdw>
                </a:effectLst>
              </a:endParaRPr>
            </a:p>
          </p:txBody>
        </p:sp>
        <p:sp>
          <p:nvSpPr>
            <p:cNvPr id="15" name="Text Box 56"/>
            <p:cNvSpPr txBox="1">
              <a:spLocks noChangeArrowheads="1"/>
            </p:cNvSpPr>
            <p:nvPr/>
          </p:nvSpPr>
          <p:spPr bwMode="auto">
            <a:xfrm rot="16146065">
              <a:off x="6413500" y="3509963"/>
              <a:ext cx="1392237" cy="820738"/>
            </a:xfrm>
            <a:prstGeom prst="rect">
              <a:avLst/>
            </a:prstGeom>
            <a:noFill/>
            <a:ln w="9525">
              <a:noFill/>
              <a:miter lim="800000"/>
              <a:headEnd/>
              <a:tailEnd/>
            </a:ln>
            <a:effectLst/>
          </p:spPr>
          <p:txBody>
            <a:bodyPr wrap="none" tIns="137160" anchor="ctr">
              <a:spAutoFit/>
            </a:bodyPr>
            <a:lstStyle/>
            <a:p>
              <a:pPr algn="ctr" eaLnBrk="0" hangingPunct="0">
                <a:defRPr/>
              </a:pPr>
              <a:r>
                <a:rPr kumimoji="1" lang="ru-RU" sz="1400" b="1">
                  <a:effectLst>
                    <a:outerShdw blurRad="38100" dist="38100" dir="2700000" algn="tl">
                      <a:srgbClr val="C0C0C0"/>
                    </a:outerShdw>
                  </a:effectLst>
                </a:rPr>
                <a:t>Бюджет</a:t>
              </a:r>
            </a:p>
            <a:p>
              <a:pPr algn="ctr" eaLnBrk="0" hangingPunct="0">
                <a:defRPr/>
              </a:pPr>
              <a:r>
                <a:rPr kumimoji="1" lang="ru-RU" sz="1400" b="1">
                  <a:effectLst>
                    <a:outerShdw blurRad="38100" dist="38100" dir="2700000" algn="tl">
                      <a:srgbClr val="C0C0C0"/>
                    </a:outerShdw>
                  </a:effectLst>
                </a:rPr>
                <a:t>и управление</a:t>
              </a:r>
            </a:p>
            <a:p>
              <a:pPr algn="ctr" eaLnBrk="0" hangingPunct="0">
                <a:defRPr/>
              </a:pPr>
              <a:r>
                <a:rPr kumimoji="1" lang="ru-RU" sz="1400" b="1">
                  <a:effectLst>
                    <a:outerShdw blurRad="38100" dist="38100" dir="2700000" algn="tl">
                      <a:srgbClr val="C0C0C0"/>
                    </a:outerShdw>
                  </a:effectLst>
                </a:rPr>
                <a:t>финансами</a:t>
              </a:r>
              <a:endParaRPr kumimoji="1" lang="en-US" sz="1400" b="1">
                <a:effectLst>
                  <a:outerShdw blurRad="38100" dist="38100" dir="2700000" algn="tl">
                    <a:srgbClr val="C0C0C0"/>
                  </a:outerShdw>
                </a:effectLst>
              </a:endParaRPr>
            </a:p>
          </p:txBody>
        </p:sp>
        <p:sp>
          <p:nvSpPr>
            <p:cNvPr id="16" name="Text Box 57"/>
            <p:cNvSpPr txBox="1">
              <a:spLocks noChangeArrowheads="1"/>
            </p:cNvSpPr>
            <p:nvPr/>
          </p:nvSpPr>
          <p:spPr bwMode="auto">
            <a:xfrm rot="21122684">
              <a:off x="5024438" y="5322888"/>
              <a:ext cx="1481137" cy="820737"/>
            </a:xfrm>
            <a:prstGeom prst="rect">
              <a:avLst/>
            </a:prstGeom>
            <a:noFill/>
            <a:ln w="9525">
              <a:noFill/>
              <a:miter lim="800000"/>
              <a:headEnd/>
              <a:tailEnd/>
            </a:ln>
            <a:effectLst/>
          </p:spPr>
          <p:txBody>
            <a:bodyPr wrap="none" tIns="137160" anchor="ctr">
              <a:spAutoFit/>
            </a:bodyPr>
            <a:lstStyle/>
            <a:p>
              <a:pPr algn="ctr" eaLnBrk="0" hangingPunct="0">
                <a:defRPr/>
              </a:pPr>
              <a:r>
                <a:rPr kumimoji="1" lang="ru-RU" sz="1400" b="1">
                  <a:effectLst>
                    <a:outerShdw blurRad="38100" dist="38100" dir="2700000" algn="tl">
                      <a:srgbClr val="C0C0C0"/>
                    </a:outerShdw>
                  </a:effectLst>
                </a:rPr>
                <a:t>Учет и </a:t>
              </a:r>
            </a:p>
            <a:p>
              <a:pPr algn="ctr" eaLnBrk="0" hangingPunct="0">
                <a:defRPr/>
              </a:pPr>
              <a:r>
                <a:rPr kumimoji="1" lang="ru-RU" sz="1400" b="1">
                  <a:effectLst>
                    <a:outerShdw blurRad="38100" dist="38100" dir="2700000" algn="tl">
                      <a:srgbClr val="C0C0C0"/>
                    </a:outerShdw>
                  </a:effectLst>
                </a:rPr>
                <a:t>Планирование</a:t>
              </a:r>
            </a:p>
            <a:p>
              <a:pPr algn="ctr" eaLnBrk="0" hangingPunct="0">
                <a:defRPr/>
              </a:pPr>
              <a:r>
                <a:rPr kumimoji="1" lang="ru-RU" sz="1400" b="1">
                  <a:effectLst>
                    <a:outerShdw blurRad="38100" dist="38100" dir="2700000" algn="tl">
                      <a:srgbClr val="C0C0C0"/>
                    </a:outerShdw>
                  </a:effectLst>
                </a:rPr>
                <a:t>ресурсов</a:t>
              </a:r>
              <a:endParaRPr kumimoji="1" lang="en-US" sz="1400" b="1">
                <a:effectLst>
                  <a:outerShdw blurRad="38100" dist="38100" dir="2700000" algn="tl">
                    <a:srgbClr val="C0C0C0"/>
                  </a:outerShdw>
                </a:effectLst>
              </a:endParaRPr>
            </a:p>
          </p:txBody>
        </p:sp>
        <p:sp>
          <p:nvSpPr>
            <p:cNvPr id="17" name="Text Box 58"/>
            <p:cNvSpPr txBox="1">
              <a:spLocks noChangeArrowheads="1"/>
            </p:cNvSpPr>
            <p:nvPr/>
          </p:nvSpPr>
          <p:spPr bwMode="auto">
            <a:xfrm rot="3606448">
              <a:off x="3114675" y="4603751"/>
              <a:ext cx="1481137" cy="608012"/>
            </a:xfrm>
            <a:prstGeom prst="rect">
              <a:avLst/>
            </a:prstGeom>
            <a:noFill/>
            <a:ln w="9525">
              <a:noFill/>
              <a:miter lim="800000"/>
              <a:headEnd/>
              <a:tailEnd/>
            </a:ln>
            <a:effectLst/>
          </p:spPr>
          <p:txBody>
            <a:bodyPr wrap="none" tIns="137160" anchor="ctr">
              <a:spAutoFit/>
            </a:bodyPr>
            <a:lstStyle/>
            <a:p>
              <a:pPr algn="ctr" eaLnBrk="0" hangingPunct="0">
                <a:defRPr/>
              </a:pPr>
              <a:r>
                <a:rPr kumimoji="1" lang="ru-RU" sz="1400" b="1" dirty="0">
                  <a:effectLst>
                    <a:outerShdw blurRad="38100" dist="38100" dir="2700000" algn="tl">
                      <a:srgbClr val="C0C0C0"/>
                    </a:outerShdw>
                  </a:effectLst>
                </a:rPr>
                <a:t>Планирование</a:t>
              </a:r>
            </a:p>
            <a:p>
              <a:pPr algn="ctr" eaLnBrk="0" hangingPunct="0">
                <a:defRPr/>
              </a:pPr>
              <a:r>
                <a:rPr kumimoji="1" lang="ru-RU" sz="1400" b="1" dirty="0">
                  <a:effectLst>
                    <a:outerShdw blurRad="38100" dist="38100" dir="2700000" algn="tl">
                      <a:srgbClr val="C0C0C0"/>
                    </a:outerShdw>
                  </a:effectLst>
                </a:rPr>
                <a:t>производства</a:t>
              </a:r>
              <a:endParaRPr kumimoji="1" lang="en-US" sz="1400" b="1" dirty="0">
                <a:effectLst>
                  <a:outerShdw blurRad="38100" dist="38100" dir="2700000" algn="tl">
                    <a:srgbClr val="C0C0C0"/>
                  </a:outerShdw>
                </a:effectLst>
              </a:endParaRPr>
            </a:p>
          </p:txBody>
        </p:sp>
      </p:grpSp>
      <p:sp>
        <p:nvSpPr>
          <p:cNvPr id="6172" name="Rectangle 28"/>
          <p:cNvSpPr>
            <a:spLocks noGrp="1" noChangeArrowheads="1"/>
          </p:cNvSpPr>
          <p:nvPr>
            <p:ph type="title"/>
          </p:nvPr>
        </p:nvSpPr>
        <p:spPr>
          <a:xfrm>
            <a:off x="838200" y="228600"/>
            <a:ext cx="7391400" cy="457200"/>
          </a:xfrm>
        </p:spPr>
        <p:txBody>
          <a:bodyPr>
            <a:normAutofit/>
          </a:bodyPr>
          <a:lstStyle/>
          <a:p>
            <a:pPr eaLnBrk="1" hangingPunct="1">
              <a:defRPr/>
            </a:pPr>
            <a:r>
              <a:rPr lang="ru-RU" sz="2000" dirty="0" smtClean="0"/>
              <a:t>Программа позволяет решать следующие задачи:</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normAutofit fontScale="90000"/>
          </a:bodyPr>
          <a:lstStyle/>
          <a:p>
            <a:pPr algn="ctr" eaLnBrk="1" hangingPunct="1">
              <a:defRPr/>
            </a:pPr>
            <a:r>
              <a:rPr lang="ru-RU" b="1" smtClean="0"/>
              <a:t>Учет взаимоотношений с контрагентами</a:t>
            </a:r>
            <a:endParaRPr lang="ru-RU" smtClean="0"/>
          </a:p>
        </p:txBody>
      </p:sp>
      <p:sp>
        <p:nvSpPr>
          <p:cNvPr id="186371" name="Rectangle 3"/>
          <p:cNvSpPr>
            <a:spLocks noGrp="1" noChangeArrowheads="1"/>
          </p:cNvSpPr>
          <p:nvPr>
            <p:ph type="body" sz="half" idx="1"/>
          </p:nvPr>
        </p:nvSpPr>
        <p:spPr>
          <a:xfrm>
            <a:off x="2438400" y="1600200"/>
            <a:ext cx="6248400" cy="4495800"/>
          </a:xfrm>
        </p:spPr>
        <p:txBody>
          <a:bodyPr/>
          <a:lstStyle/>
          <a:p>
            <a:pPr eaLnBrk="1" hangingPunct="1">
              <a:defRPr/>
            </a:pPr>
            <a:r>
              <a:rPr lang="ru-RU" sz="2600" smtClean="0"/>
              <a:t>Регистрация данных о контрагентах</a:t>
            </a:r>
          </a:p>
          <a:p>
            <a:pPr eaLnBrk="1" hangingPunct="1">
              <a:defRPr/>
            </a:pPr>
            <a:r>
              <a:rPr lang="ru-RU" sz="2600" smtClean="0"/>
              <a:t>Учет объектов строительства (выполнения ремонтных работ);</a:t>
            </a:r>
          </a:p>
          <a:p>
            <a:pPr eaLnBrk="1" hangingPunct="1">
              <a:defRPr/>
            </a:pPr>
            <a:r>
              <a:rPr lang="ru-RU" sz="2600" smtClean="0"/>
              <a:t> Подготовка и учет договоров с заказчиками на выполнение работ;</a:t>
            </a:r>
          </a:p>
          <a:p>
            <a:pPr eaLnBrk="1" hangingPunct="1">
              <a:defRPr/>
            </a:pPr>
            <a:r>
              <a:rPr lang="ru-RU" sz="2600" smtClean="0"/>
              <a:t> Подготовка и учет документов приложений к договору (сметы, планы работ, планы расчетов, акты выполненных работ и др.)</a:t>
            </a:r>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6</a:t>
            </a:fld>
            <a:endParaRPr lang="ru-RU"/>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Grp="1" noChangeAspect="1" noChangeArrowheads="1"/>
          </p:cNvPicPr>
          <p:nvPr>
            <p:ph type="pic" idx="1"/>
          </p:nvPr>
        </p:nvPicPr>
        <p:blipFill>
          <a:blip r:embed="rId3" cstate="print"/>
          <a:stretch>
            <a:fillRect/>
          </a:stretch>
        </p:blipFill>
        <p:spPr bwMode="auto">
          <a:xfrm>
            <a:off x="457200" y="1447800"/>
            <a:ext cx="8382000" cy="4800600"/>
          </a:xfrm>
          <a:prstGeom prst="rect">
            <a:avLst/>
          </a:prstGeom>
          <a:noFill/>
          <a:ln w="9525">
            <a:noFill/>
            <a:miter lim="800000"/>
            <a:headEnd/>
            <a:tailEnd/>
          </a:ln>
        </p:spPr>
      </p:pic>
      <p:sp>
        <p:nvSpPr>
          <p:cNvPr id="186370" name="Rectangle 2"/>
          <p:cNvSpPr>
            <a:spLocks noGrp="1" noChangeArrowheads="1"/>
          </p:cNvSpPr>
          <p:nvPr>
            <p:ph type="title"/>
          </p:nvPr>
        </p:nvSpPr>
        <p:spPr>
          <a:xfrm>
            <a:off x="1828800" y="228600"/>
            <a:ext cx="5486400" cy="457200"/>
          </a:xfrm>
        </p:spPr>
        <p:txBody>
          <a:bodyPr>
            <a:normAutofit/>
          </a:bodyPr>
          <a:lstStyle/>
          <a:p>
            <a:pPr algn="ctr" eaLnBrk="1" hangingPunct="1">
              <a:defRPr/>
            </a:pPr>
            <a:r>
              <a:rPr lang="ru-RU" b="1" dirty="0" smtClean="0"/>
              <a:t>Учет взаимоотношений с контрагентами</a:t>
            </a:r>
            <a:endParaRPr lang="ru-RU" dirty="0" smtClean="0"/>
          </a:p>
        </p:txBody>
      </p:sp>
      <p:sp>
        <p:nvSpPr>
          <p:cNvPr id="186371" name="Rectangle 3"/>
          <p:cNvSpPr>
            <a:spLocks noGrp="1" noChangeArrowheads="1"/>
          </p:cNvSpPr>
          <p:nvPr>
            <p:ph type="body" sz="half" idx="2"/>
          </p:nvPr>
        </p:nvSpPr>
        <p:spPr>
          <a:xfrm>
            <a:off x="1828800" y="762000"/>
            <a:ext cx="5562600" cy="457200"/>
          </a:xfrm>
        </p:spPr>
        <p:txBody>
          <a:bodyPr>
            <a:normAutofit/>
          </a:bodyPr>
          <a:lstStyle/>
          <a:p>
            <a:pPr algn="ctr" eaLnBrk="1" hangingPunct="1">
              <a:defRPr/>
            </a:pPr>
            <a:r>
              <a:rPr lang="ru-RU" sz="2000" dirty="0" smtClean="0"/>
              <a:t>Регистрация данных о контрагентах</a:t>
            </a:r>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7</a:t>
            </a:fld>
            <a:endParaRPr lang="ru-RU"/>
          </a:p>
        </p:txBody>
      </p:sp>
      <p:sp>
        <p:nvSpPr>
          <p:cNvPr id="6" name="TextBox 5"/>
          <p:cNvSpPr txBox="1"/>
          <p:nvPr/>
        </p:nvSpPr>
        <p:spPr>
          <a:xfrm>
            <a:off x="2133600" y="3276600"/>
            <a:ext cx="5791200" cy="2209800"/>
          </a:xfrm>
          <a:prstGeom prst="rect">
            <a:avLst/>
          </a:prstGeom>
          <a:noFill/>
        </p:spPr>
        <p:txBody>
          <a:bodyPr wrap="square" rtlCol="0">
            <a:noAutofit/>
          </a:bodyPr>
          <a:lstStyle/>
          <a:p>
            <a:r>
              <a:rPr lang="ru-RU" dirty="0" smtClean="0"/>
              <a:t>Для регистрации данных о контрагентах в программе имеется справочник «Контрагенты»</a:t>
            </a:r>
          </a:p>
          <a:p>
            <a:r>
              <a:rPr lang="ru-RU" dirty="0" smtClean="0"/>
              <a:t>Данные  о контрагентах представляются в виде иерархической картотеки  </a:t>
            </a:r>
          </a:p>
          <a:p>
            <a:r>
              <a:rPr lang="ru-RU" dirty="0" smtClean="0"/>
              <a:t>Для управления записями в картотеке имеется панель управления </a:t>
            </a:r>
          </a:p>
          <a:p>
            <a:r>
              <a:rPr lang="ru-RU" dirty="0" smtClean="0"/>
              <a:t>Пользователь может добавлять записи, удалять, редактировать, производить поиск по ИНН и  наименованию.</a:t>
            </a:r>
          </a:p>
          <a:p>
            <a:endParaRPr lang="ru-RU" dirty="0"/>
          </a:p>
        </p:txBody>
      </p:sp>
      <p:sp>
        <p:nvSpPr>
          <p:cNvPr id="9" name="Прямоугольник 8"/>
          <p:cNvSpPr/>
          <p:nvPr/>
        </p:nvSpPr>
        <p:spPr>
          <a:xfrm>
            <a:off x="533400" y="4876800"/>
            <a:ext cx="1371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2057400" y="1981200"/>
            <a:ext cx="5943600" cy="1219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8001000" y="2209800"/>
            <a:ext cx="838200" cy="3124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Десятиугольник 11"/>
          <p:cNvSpPr/>
          <p:nvPr/>
        </p:nvSpPr>
        <p:spPr>
          <a:xfrm>
            <a:off x="1600200" y="4876800"/>
            <a:ext cx="304800" cy="3048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1</a:t>
            </a:r>
            <a:endParaRPr lang="ru-RU" dirty="0">
              <a:solidFill>
                <a:srgbClr val="FF0000"/>
              </a:solidFill>
            </a:endParaRPr>
          </a:p>
        </p:txBody>
      </p:sp>
      <p:sp>
        <p:nvSpPr>
          <p:cNvPr id="13" name="Десятиугольник 12"/>
          <p:cNvSpPr/>
          <p:nvPr/>
        </p:nvSpPr>
        <p:spPr>
          <a:xfrm>
            <a:off x="5638800" y="2743200"/>
            <a:ext cx="304800" cy="3048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2</a:t>
            </a:r>
            <a:endParaRPr lang="ru-RU" dirty="0">
              <a:solidFill>
                <a:srgbClr val="FF0000"/>
              </a:solidFill>
            </a:endParaRPr>
          </a:p>
        </p:txBody>
      </p:sp>
      <p:sp>
        <p:nvSpPr>
          <p:cNvPr id="14" name="Десятиугольник 13"/>
          <p:cNvSpPr/>
          <p:nvPr/>
        </p:nvSpPr>
        <p:spPr>
          <a:xfrm>
            <a:off x="8305800" y="4953000"/>
            <a:ext cx="304800" cy="3048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3</a:t>
            </a:r>
            <a:endParaRPr lang="ru-RU" dirty="0">
              <a:solidFill>
                <a:srgbClr val="FF0000"/>
              </a:solidFill>
            </a:endParaRPr>
          </a:p>
        </p:txBody>
      </p:sp>
      <p:sp>
        <p:nvSpPr>
          <p:cNvPr id="15" name="Десятиугольник 14"/>
          <p:cNvSpPr/>
          <p:nvPr/>
        </p:nvSpPr>
        <p:spPr>
          <a:xfrm>
            <a:off x="7315200" y="3581400"/>
            <a:ext cx="304800" cy="3048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1</a:t>
            </a:r>
            <a:endParaRPr lang="ru-RU" dirty="0">
              <a:solidFill>
                <a:srgbClr val="FF0000"/>
              </a:solidFill>
            </a:endParaRPr>
          </a:p>
        </p:txBody>
      </p:sp>
      <p:sp>
        <p:nvSpPr>
          <p:cNvPr id="16" name="Десятиугольник 15"/>
          <p:cNvSpPr/>
          <p:nvPr/>
        </p:nvSpPr>
        <p:spPr>
          <a:xfrm>
            <a:off x="4953000" y="4114800"/>
            <a:ext cx="304800" cy="3048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2</a:t>
            </a:r>
            <a:endParaRPr lang="ru-RU" dirty="0">
              <a:solidFill>
                <a:srgbClr val="FF0000"/>
              </a:solidFill>
            </a:endParaRPr>
          </a:p>
        </p:txBody>
      </p:sp>
      <p:sp>
        <p:nvSpPr>
          <p:cNvPr id="17" name="Десятиугольник 16"/>
          <p:cNvSpPr/>
          <p:nvPr/>
        </p:nvSpPr>
        <p:spPr>
          <a:xfrm>
            <a:off x="4343400" y="4724400"/>
            <a:ext cx="304800" cy="3048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3</a:t>
            </a:r>
            <a:endParaRPr lang="ru-RU" dirty="0">
              <a:solidFill>
                <a:srgbClr val="FF0000"/>
              </a:solidFil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828800" y="228600"/>
            <a:ext cx="5486400" cy="457200"/>
          </a:xfrm>
        </p:spPr>
        <p:txBody>
          <a:bodyPr>
            <a:normAutofit/>
          </a:bodyPr>
          <a:lstStyle/>
          <a:p>
            <a:pPr algn="ctr" eaLnBrk="1" hangingPunct="1">
              <a:defRPr/>
            </a:pPr>
            <a:r>
              <a:rPr lang="ru-RU" b="1" dirty="0" smtClean="0"/>
              <a:t>Учет взаимоотношений с контрагентами</a:t>
            </a:r>
            <a:endParaRPr lang="ru-RU" dirty="0" smtClean="0"/>
          </a:p>
        </p:txBody>
      </p:sp>
      <p:sp>
        <p:nvSpPr>
          <p:cNvPr id="186371" name="Rectangle 3"/>
          <p:cNvSpPr>
            <a:spLocks noGrp="1" noChangeArrowheads="1"/>
          </p:cNvSpPr>
          <p:nvPr>
            <p:ph type="body" sz="half" idx="2"/>
          </p:nvPr>
        </p:nvSpPr>
        <p:spPr>
          <a:xfrm>
            <a:off x="1828800" y="762000"/>
            <a:ext cx="5562600" cy="457200"/>
          </a:xfrm>
        </p:spPr>
        <p:txBody>
          <a:bodyPr>
            <a:normAutofit/>
          </a:bodyPr>
          <a:lstStyle/>
          <a:p>
            <a:pPr algn="ctr" eaLnBrk="1" hangingPunct="1">
              <a:defRPr/>
            </a:pPr>
            <a:r>
              <a:rPr lang="ru-RU" sz="2000" dirty="0" smtClean="0"/>
              <a:t>Регистрация данных о контрагентах</a:t>
            </a:r>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8</a:t>
            </a:fld>
            <a:endParaRPr lang="ru-RU"/>
          </a:p>
        </p:txBody>
      </p:sp>
      <p:pic>
        <p:nvPicPr>
          <p:cNvPr id="19" name="Рисунок 18" descr="TFERP_КарточкаКонтрагента.jpg"/>
          <p:cNvPicPr>
            <a:picLocks noGrp="1" noChangeAspect="1"/>
          </p:cNvPicPr>
          <p:nvPr>
            <p:ph type="pic" idx="1"/>
          </p:nvPr>
        </p:nvPicPr>
        <p:blipFill>
          <a:blip r:embed="rId3" cstate="print"/>
          <a:stretch>
            <a:fillRect/>
          </a:stretch>
        </p:blipFill>
        <p:spPr>
          <a:xfrm>
            <a:off x="533399" y="1295400"/>
            <a:ext cx="8059993" cy="3657600"/>
          </a:xfrm>
        </p:spPr>
      </p:pic>
      <p:pic>
        <p:nvPicPr>
          <p:cNvPr id="20" name="Рисунок 19" descr="ПомощьКарточкиКонтрагента.jpg"/>
          <p:cNvPicPr>
            <a:picLocks noChangeAspect="1"/>
          </p:cNvPicPr>
          <p:nvPr/>
        </p:nvPicPr>
        <p:blipFill>
          <a:blip r:embed="rId4" cstate="print"/>
          <a:stretch>
            <a:fillRect/>
          </a:stretch>
        </p:blipFill>
        <p:spPr>
          <a:xfrm>
            <a:off x="3581400" y="2715768"/>
            <a:ext cx="5038724" cy="3627881"/>
          </a:xfrm>
          <a:prstGeom prst="rect">
            <a:avLst/>
          </a:prstGeom>
        </p:spPr>
      </p:pic>
      <p:sp>
        <p:nvSpPr>
          <p:cNvPr id="21" name="Прямоугольник 20"/>
          <p:cNvSpPr/>
          <p:nvPr/>
        </p:nvSpPr>
        <p:spPr>
          <a:xfrm>
            <a:off x="8001000" y="1295400"/>
            <a:ext cx="609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3" name="Прямая со стрелкой 22"/>
          <p:cNvCxnSpPr>
            <a:stCxn id="21" idx="2"/>
            <a:endCxn id="20" idx="0"/>
          </p:cNvCxnSpPr>
          <p:nvPr/>
        </p:nvCxnSpPr>
        <p:spPr>
          <a:xfrm flipH="1">
            <a:off x="6100762" y="1600200"/>
            <a:ext cx="2205038" cy="11155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33400" y="5029200"/>
            <a:ext cx="2971800" cy="1015663"/>
          </a:xfrm>
          <a:prstGeom prst="rect">
            <a:avLst/>
          </a:prstGeom>
          <a:noFill/>
        </p:spPr>
        <p:txBody>
          <a:bodyPr wrap="square" rtlCol="0">
            <a:spAutoFit/>
          </a:bodyPr>
          <a:lstStyle/>
          <a:p>
            <a:r>
              <a:rPr lang="ru-RU" sz="1200" dirty="0" smtClean="0"/>
              <a:t>Все сведения о контрагенте вводятся с помощью бланка «Карточка контрагента». При нажатии кнопки «Помощь» будет открыто окно с инструкцией по работе с бланком.</a:t>
            </a:r>
            <a:endParaRPr lang="ru-RU" sz="1200" dirty="0"/>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a:xfrm>
            <a:off x="1828800" y="228600"/>
            <a:ext cx="5486400" cy="457200"/>
          </a:xfrm>
        </p:spPr>
        <p:txBody>
          <a:bodyPr>
            <a:normAutofit/>
          </a:bodyPr>
          <a:lstStyle/>
          <a:p>
            <a:pPr algn="ctr" eaLnBrk="1" hangingPunct="1">
              <a:defRPr/>
            </a:pPr>
            <a:r>
              <a:rPr lang="ru-RU" b="1" dirty="0" smtClean="0"/>
              <a:t>Учет взаимоотношений с контрагентами</a:t>
            </a:r>
            <a:endParaRPr lang="ru-RU" dirty="0" smtClean="0"/>
          </a:p>
        </p:txBody>
      </p:sp>
      <p:sp>
        <p:nvSpPr>
          <p:cNvPr id="186371" name="Rectangle 3"/>
          <p:cNvSpPr>
            <a:spLocks noGrp="1" noChangeArrowheads="1"/>
          </p:cNvSpPr>
          <p:nvPr>
            <p:ph type="body" sz="half" idx="2"/>
          </p:nvPr>
        </p:nvSpPr>
        <p:spPr>
          <a:xfrm>
            <a:off x="1828800" y="762000"/>
            <a:ext cx="5562600" cy="457200"/>
          </a:xfrm>
        </p:spPr>
        <p:txBody>
          <a:bodyPr>
            <a:normAutofit fontScale="77500" lnSpcReduction="20000"/>
          </a:bodyPr>
          <a:lstStyle/>
          <a:p>
            <a:pPr algn="ctr">
              <a:defRPr/>
            </a:pPr>
            <a:r>
              <a:rPr lang="ru-RU" sz="2000" dirty="0" smtClean="0"/>
              <a:t>Учет объектов строительства (выполнения ремонтных работ)</a:t>
            </a:r>
          </a:p>
        </p:txBody>
      </p:sp>
      <p:sp>
        <p:nvSpPr>
          <p:cNvPr id="4" name="Дата 4"/>
          <p:cNvSpPr>
            <a:spLocks noGrp="1"/>
          </p:cNvSpPr>
          <p:nvPr>
            <p:ph type="dt" sz="half" idx="10"/>
          </p:nvPr>
        </p:nvSpPr>
        <p:spPr/>
        <p:txBody>
          <a:bodyPr/>
          <a:lstStyle/>
          <a:p>
            <a:pPr>
              <a:defRPr/>
            </a:pPr>
            <a:fld id="{58703BBF-8D78-4A52-88ED-8EE5AF144D82}" type="datetime1">
              <a:rPr lang="ru-RU"/>
              <a:pPr>
                <a:defRPr/>
              </a:pPr>
              <a:t>18.05.2012</a:t>
            </a:fld>
            <a:endParaRPr lang="ru-RU"/>
          </a:p>
        </p:txBody>
      </p:sp>
      <p:sp>
        <p:nvSpPr>
          <p:cNvPr id="5" name="Номер слайда 6"/>
          <p:cNvSpPr>
            <a:spLocks noGrp="1"/>
          </p:cNvSpPr>
          <p:nvPr>
            <p:ph type="sldNum" sz="quarter" idx="12"/>
          </p:nvPr>
        </p:nvSpPr>
        <p:spPr/>
        <p:txBody>
          <a:bodyPr/>
          <a:lstStyle/>
          <a:p>
            <a:pPr>
              <a:defRPr/>
            </a:pPr>
            <a:fld id="{35CFE094-964D-486E-9F4F-5F2E18EA88DF}" type="slidenum">
              <a:rPr lang="ru-RU"/>
              <a:pPr>
                <a:defRPr/>
              </a:pPr>
              <a:t>9</a:t>
            </a:fld>
            <a:endParaRPr lang="ru-RU"/>
          </a:p>
        </p:txBody>
      </p:sp>
      <p:pic>
        <p:nvPicPr>
          <p:cNvPr id="25601" name="Picture 1" descr="HS6ClipImage_4ea809e4"/>
          <p:cNvPicPr>
            <a:picLocks noChangeAspect="1" noChangeArrowheads="1"/>
          </p:cNvPicPr>
          <p:nvPr/>
        </p:nvPicPr>
        <p:blipFill>
          <a:blip r:embed="rId3" cstate="print"/>
          <a:srcRect/>
          <a:stretch>
            <a:fillRect/>
          </a:stretch>
        </p:blipFill>
        <p:spPr bwMode="auto">
          <a:xfrm>
            <a:off x="333485" y="1295401"/>
            <a:ext cx="8581916" cy="4578168"/>
          </a:xfrm>
          <a:prstGeom prst="rect">
            <a:avLst/>
          </a:prstGeom>
          <a:noFill/>
          <a:ln w="9525">
            <a:noFill/>
            <a:miter lim="800000"/>
            <a:headEnd/>
            <a:tailEnd/>
          </a:ln>
        </p:spPr>
      </p:pic>
      <p:sp>
        <p:nvSpPr>
          <p:cNvPr id="8" name="Прямоугольник 7"/>
          <p:cNvSpPr/>
          <p:nvPr/>
        </p:nvSpPr>
        <p:spPr>
          <a:xfrm>
            <a:off x="381000" y="4572000"/>
            <a:ext cx="16002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Десятиугольник 8"/>
          <p:cNvSpPr/>
          <p:nvPr/>
        </p:nvSpPr>
        <p:spPr>
          <a:xfrm>
            <a:off x="381000" y="4572000"/>
            <a:ext cx="228600" cy="2286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1</a:t>
            </a:r>
            <a:endParaRPr lang="ru-RU" dirty="0">
              <a:solidFill>
                <a:srgbClr val="FF0000"/>
              </a:solidFill>
            </a:endParaRPr>
          </a:p>
        </p:txBody>
      </p:sp>
      <p:sp>
        <p:nvSpPr>
          <p:cNvPr id="10" name="Прямоугольник 9"/>
          <p:cNvSpPr/>
          <p:nvPr/>
        </p:nvSpPr>
        <p:spPr>
          <a:xfrm>
            <a:off x="1981200" y="1905000"/>
            <a:ext cx="5943600" cy="914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Десятиугольник 10"/>
          <p:cNvSpPr/>
          <p:nvPr/>
        </p:nvSpPr>
        <p:spPr>
          <a:xfrm>
            <a:off x="6781800" y="2362200"/>
            <a:ext cx="304800" cy="3048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2</a:t>
            </a:r>
            <a:endParaRPr lang="ru-RU" dirty="0">
              <a:solidFill>
                <a:srgbClr val="FF0000"/>
              </a:solidFill>
            </a:endParaRPr>
          </a:p>
        </p:txBody>
      </p:sp>
      <p:sp>
        <p:nvSpPr>
          <p:cNvPr id="12" name="Прямоугольник 11"/>
          <p:cNvSpPr/>
          <p:nvPr/>
        </p:nvSpPr>
        <p:spPr>
          <a:xfrm>
            <a:off x="7924800" y="2133600"/>
            <a:ext cx="914400" cy="2362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Десятиугольник 12"/>
          <p:cNvSpPr/>
          <p:nvPr/>
        </p:nvSpPr>
        <p:spPr>
          <a:xfrm>
            <a:off x="8229600" y="4191000"/>
            <a:ext cx="304800" cy="3048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3</a:t>
            </a:r>
            <a:endParaRPr lang="ru-RU" dirty="0">
              <a:solidFill>
                <a:srgbClr val="FF0000"/>
              </a:solidFill>
            </a:endParaRPr>
          </a:p>
        </p:txBody>
      </p:sp>
      <p:sp>
        <p:nvSpPr>
          <p:cNvPr id="14" name="TextBox 13"/>
          <p:cNvSpPr txBox="1"/>
          <p:nvPr/>
        </p:nvSpPr>
        <p:spPr>
          <a:xfrm>
            <a:off x="2057400" y="2895600"/>
            <a:ext cx="5791200" cy="2743200"/>
          </a:xfrm>
          <a:prstGeom prst="rect">
            <a:avLst/>
          </a:prstGeom>
          <a:noFill/>
        </p:spPr>
        <p:txBody>
          <a:bodyPr wrap="square" rtlCol="0">
            <a:noAutofit/>
          </a:bodyPr>
          <a:lstStyle/>
          <a:p>
            <a:r>
              <a:rPr lang="ru-RU" dirty="0" smtClean="0"/>
              <a:t>Для регистрации данных об объектах контрагентов в программе имеется справочник «Объекты Контрагента»</a:t>
            </a:r>
          </a:p>
          <a:p>
            <a:r>
              <a:rPr lang="ru-RU" dirty="0" smtClean="0"/>
              <a:t>Данные  об объектах представляются в виде картотеки  </a:t>
            </a:r>
          </a:p>
          <a:p>
            <a:r>
              <a:rPr lang="ru-RU" dirty="0" smtClean="0"/>
              <a:t>Для управления записями в картотеке имеется панель управления </a:t>
            </a:r>
          </a:p>
          <a:p>
            <a:r>
              <a:rPr lang="ru-RU" dirty="0" smtClean="0"/>
              <a:t>Пользователь может добавлять, удалять и редактировать записи.</a:t>
            </a:r>
          </a:p>
          <a:p>
            <a:endParaRPr lang="ru-RU" dirty="0"/>
          </a:p>
        </p:txBody>
      </p:sp>
      <p:sp>
        <p:nvSpPr>
          <p:cNvPr id="15" name="Десятиугольник 14"/>
          <p:cNvSpPr/>
          <p:nvPr/>
        </p:nvSpPr>
        <p:spPr>
          <a:xfrm>
            <a:off x="3657600" y="3429000"/>
            <a:ext cx="304800" cy="3048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1</a:t>
            </a:r>
            <a:endParaRPr lang="ru-RU" dirty="0">
              <a:solidFill>
                <a:srgbClr val="FF0000"/>
              </a:solidFill>
            </a:endParaRPr>
          </a:p>
        </p:txBody>
      </p:sp>
      <p:sp>
        <p:nvSpPr>
          <p:cNvPr id="16" name="Десятиугольник 15"/>
          <p:cNvSpPr/>
          <p:nvPr/>
        </p:nvSpPr>
        <p:spPr>
          <a:xfrm>
            <a:off x="3352800" y="4038600"/>
            <a:ext cx="304800" cy="3048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2</a:t>
            </a:r>
            <a:endParaRPr lang="ru-RU" dirty="0">
              <a:solidFill>
                <a:srgbClr val="FF0000"/>
              </a:solidFill>
            </a:endParaRPr>
          </a:p>
        </p:txBody>
      </p:sp>
      <p:sp>
        <p:nvSpPr>
          <p:cNvPr id="17" name="Десятиугольник 16"/>
          <p:cNvSpPr/>
          <p:nvPr/>
        </p:nvSpPr>
        <p:spPr>
          <a:xfrm>
            <a:off x="4343400" y="4572000"/>
            <a:ext cx="304800" cy="304800"/>
          </a:xfrm>
          <a:prstGeom prst="decagon">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ru-RU" dirty="0" smtClean="0">
                <a:solidFill>
                  <a:srgbClr val="FF0000"/>
                </a:solidFill>
              </a:rPr>
              <a:t>3</a:t>
            </a:r>
            <a:endParaRPr lang="ru-RU" dirty="0">
              <a:solidFill>
                <a:srgbClr val="FF0000"/>
              </a:solidFill>
            </a:endParaRPr>
          </a:p>
        </p:txBody>
      </p:sp>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Классическая">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11212</TotalTime>
  <Words>3579</Words>
  <Application>Microsoft Office PowerPoint</Application>
  <PresentationFormat>Экран (4:3)</PresentationFormat>
  <Paragraphs>418</Paragraphs>
  <Slides>39</Slides>
  <Notes>39</Notes>
  <HiddenSlides>0</HiddenSlides>
  <MMClips>0</MMClips>
  <ScaleCrop>false</ScaleCrop>
  <HeadingPairs>
    <vt:vector size="4" baseType="variant">
      <vt:variant>
        <vt:lpstr>Тема</vt:lpstr>
      </vt:variant>
      <vt:variant>
        <vt:i4>1</vt:i4>
      </vt:variant>
      <vt:variant>
        <vt:lpstr>Заголовки слайдов</vt:lpstr>
      </vt:variant>
      <vt:variant>
        <vt:i4>39</vt:i4>
      </vt:variant>
    </vt:vector>
  </HeadingPairs>
  <TitlesOfParts>
    <vt:vector size="40" baseType="lpstr">
      <vt:lpstr>Тема Office</vt:lpstr>
      <vt:lpstr>TurboFlyERP Управленческий учет в строительстве</vt:lpstr>
      <vt:lpstr>Схема бизнес – процессов строительной организации</vt:lpstr>
      <vt:lpstr>Схема бизнес – процессов в TurboFlyERP</vt:lpstr>
      <vt:lpstr>Слайд 4</vt:lpstr>
      <vt:lpstr>Программа позволяет решать следующие задачи:</vt:lpstr>
      <vt:lpstr>Учет взаимоотношений с контрагентами</vt:lpstr>
      <vt:lpstr>Учет взаимоотношений с контрагентами</vt:lpstr>
      <vt:lpstr>Учет взаимоотношений с контрагентами</vt:lpstr>
      <vt:lpstr>Учет взаимоотношений с контрагентами</vt:lpstr>
      <vt:lpstr>Учет взаимоотношений с контрагентами</vt:lpstr>
      <vt:lpstr>Учет взаимоотношений с контрагентами</vt:lpstr>
      <vt:lpstr>Учет взаимоотношений с контрагентами</vt:lpstr>
      <vt:lpstr>Учет взаимоотношений с контрагентами</vt:lpstr>
      <vt:lpstr>Учет взаимоотношений с контрагентами</vt:lpstr>
      <vt:lpstr>Учет взаимоотношений с контрагентами</vt:lpstr>
      <vt:lpstr>Учет взаимоотношений с контрагентами</vt:lpstr>
      <vt:lpstr>Учет взаимоотношений с контрагентами</vt:lpstr>
      <vt:lpstr>Учет взаимоотношений с контрагентами</vt:lpstr>
      <vt:lpstr>Учет взаимоотношений с контрагентами</vt:lpstr>
      <vt:lpstr>Учет планирования производства</vt:lpstr>
      <vt:lpstr>Учет планирования производства</vt:lpstr>
      <vt:lpstr>Учет планирования производства</vt:lpstr>
      <vt:lpstr>Учет планирования производства</vt:lpstr>
      <vt:lpstr>Учет планирования производства</vt:lpstr>
      <vt:lpstr>Учет планирования производства</vt:lpstr>
      <vt:lpstr>Учет планирования производства</vt:lpstr>
      <vt:lpstr>Учет планирования производства</vt:lpstr>
      <vt:lpstr>Учет планирования производства</vt:lpstr>
      <vt:lpstr>Учет планирования производства</vt:lpstr>
      <vt:lpstr>Учет планирования производства</vt:lpstr>
      <vt:lpstr>Учет планирования производства</vt:lpstr>
      <vt:lpstr>Учет планирования производства</vt:lpstr>
      <vt:lpstr>Учет планирования производства</vt:lpstr>
      <vt:lpstr>Учет планирования производства</vt:lpstr>
      <vt:lpstr>Учет планирования производства</vt:lpstr>
      <vt:lpstr>Учет планирования производства</vt:lpstr>
      <vt:lpstr>Учет планирования производства</vt:lpstr>
      <vt:lpstr>Задачи управления строительством</vt:lpstr>
      <vt:lpstr>Задачи управления строительством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LMA2006</dc:creator>
  <cp:lastModifiedBy>LMA2006</cp:lastModifiedBy>
  <cp:revision>554</cp:revision>
  <cp:lastPrinted>1601-01-01T00:00:00Z</cp:lastPrinted>
  <dcterms:created xsi:type="dcterms:W3CDTF">1601-01-01T00:00:00Z</dcterms:created>
  <dcterms:modified xsi:type="dcterms:W3CDTF">2012-05-18T19:48:57Z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3</vt:i4>
  </property>
  <property fmtid="{D5CDD505-2E9C-101B-9397-08002B2CF9AE}" pid="3" name="LCID">
    <vt:i4>1049</vt:i4>
  </property>
</Properties>
</file>